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4" r:id="rId2"/>
    <p:sldId id="310" r:id="rId3"/>
    <p:sldId id="302" r:id="rId4"/>
    <p:sldId id="311" r:id="rId5"/>
    <p:sldId id="323" r:id="rId6"/>
    <p:sldId id="312" r:id="rId7"/>
    <p:sldId id="315" r:id="rId8"/>
    <p:sldId id="314" r:id="rId9"/>
    <p:sldId id="316" r:id="rId10"/>
    <p:sldId id="318" r:id="rId11"/>
    <p:sldId id="317" r:id="rId12"/>
    <p:sldId id="319" r:id="rId13"/>
    <p:sldId id="320" r:id="rId14"/>
    <p:sldId id="321" r:id="rId15"/>
    <p:sldId id="331" r:id="rId16"/>
    <p:sldId id="332" r:id="rId17"/>
    <p:sldId id="333" r:id="rId18"/>
    <p:sldId id="351" r:id="rId19"/>
    <p:sldId id="339" r:id="rId20"/>
    <p:sldId id="335" r:id="rId21"/>
    <p:sldId id="35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825CB-FFFF-48E0-B97D-2B6EA4E7A48A}" v="62" dt="2026-06-18T01:00:33.8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5C2B2-5239-4661-9828-8A90304B252D}" type="datetimeFigureOut"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D4A80-B46F-4D8A-9389-41C75CAE75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55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F77D5DE0-129C-44F6-AF60-78200FA85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9afff3bb2e_0_129:notes">
            <a:extLst>
              <a:ext uri="{FF2B5EF4-FFF2-40B4-BE49-F238E27FC236}">
                <a16:creationId xmlns:a16="http://schemas.microsoft.com/office/drawing/2014/main" id="{2582E88A-BAD7-47E4-76A5-FF0D59B707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39afff3bb2e_0_129:notes">
            <a:extLst>
              <a:ext uri="{FF2B5EF4-FFF2-40B4-BE49-F238E27FC236}">
                <a16:creationId xmlns:a16="http://schemas.microsoft.com/office/drawing/2014/main" id="{1EB780A6-3E2D-C1B7-FC47-28D299A7A6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8973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81E921C-7FC4-1E1D-1404-FE30AEDE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9afff3bb2e_0_146:notes">
            <a:extLst>
              <a:ext uri="{FF2B5EF4-FFF2-40B4-BE49-F238E27FC236}">
                <a16:creationId xmlns:a16="http://schemas.microsoft.com/office/drawing/2014/main" id="{60A034F0-D2B0-1A42-6BD7-498BA9268D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g39afff3bb2e_0_146:notes">
            <a:extLst>
              <a:ext uri="{FF2B5EF4-FFF2-40B4-BE49-F238E27FC236}">
                <a16:creationId xmlns:a16="http://schemas.microsoft.com/office/drawing/2014/main" id="{8B3994BE-64E0-5A2A-1368-88040F7EA9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Processor used is intel alder lake with L1d __ , L2 512kb , LLC 2mb</a:t>
            </a:r>
          </a:p>
        </p:txBody>
      </p:sp>
    </p:spTree>
    <p:extLst>
      <p:ext uri="{BB962C8B-B14F-4D97-AF65-F5344CB8AC3E}">
        <p14:creationId xmlns:p14="http://schemas.microsoft.com/office/powerpoint/2010/main" val="1815731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E622A298-9C9A-E062-5ADE-370990C35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9afff3bb2e_0_129:notes">
            <a:extLst>
              <a:ext uri="{FF2B5EF4-FFF2-40B4-BE49-F238E27FC236}">
                <a16:creationId xmlns:a16="http://schemas.microsoft.com/office/drawing/2014/main" id="{9D73214C-F8D7-250F-5E99-D4C04F42E5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39afff3bb2e_0_129:notes">
            <a:extLst>
              <a:ext uri="{FF2B5EF4-FFF2-40B4-BE49-F238E27FC236}">
                <a16:creationId xmlns:a16="http://schemas.microsoft.com/office/drawing/2014/main" id="{8B329928-23A3-E69E-9B22-9F8F376E20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504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15601" y="582829"/>
            <a:ext cx="11360800" cy="76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B00E7"/>
              </a:buClr>
              <a:buSzPts val="3600"/>
              <a:buFont typeface="Arial"/>
              <a:buNone/>
              <a:defRPr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mbria"/>
              <a:buNone/>
              <a:defRPr>
                <a:latin typeface="Cambria"/>
                <a:ea typeface="Cambria"/>
                <a:cs typeface="Cambria"/>
                <a:sym typeface="Cambri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mbria"/>
              <a:buNone/>
              <a:defRPr>
                <a:latin typeface="Cambria"/>
                <a:ea typeface="Cambria"/>
                <a:cs typeface="Cambria"/>
                <a:sym typeface="Cambri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mbria"/>
              <a:buNone/>
              <a:defRPr>
                <a:latin typeface="Cambria"/>
                <a:ea typeface="Cambria"/>
                <a:cs typeface="Cambria"/>
                <a:sym typeface="Cambri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mbria"/>
              <a:buNone/>
              <a:defRPr>
                <a:latin typeface="Cambria"/>
                <a:ea typeface="Cambria"/>
                <a:cs typeface="Cambria"/>
                <a:sym typeface="Cambri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mbria"/>
              <a:buNone/>
              <a:defRPr>
                <a:latin typeface="Cambria"/>
                <a:ea typeface="Cambria"/>
                <a:cs typeface="Cambria"/>
                <a:sym typeface="Cambr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mbria"/>
              <a:buNone/>
              <a:defRPr>
                <a:latin typeface="Cambria"/>
                <a:ea typeface="Cambria"/>
                <a:cs typeface="Cambria"/>
                <a:sym typeface="Cambr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mbria"/>
              <a:buNone/>
              <a:defRPr>
                <a:latin typeface="Cambria"/>
                <a:ea typeface="Cambria"/>
                <a:cs typeface="Cambria"/>
                <a:sym typeface="Cambr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mbria"/>
              <a:buNone/>
              <a:defRPr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500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419100" algn="l">
              <a:lnSpc>
                <a:spcPct val="115000"/>
              </a:lnSpc>
              <a:spcBef>
                <a:spcPts val="1920"/>
              </a:spcBef>
              <a:spcAft>
                <a:spcPts val="0"/>
              </a:spcAft>
              <a:buSzPts val="30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419100" algn="l">
              <a:lnSpc>
                <a:spcPct val="115000"/>
              </a:lnSpc>
              <a:spcBef>
                <a:spcPts val="1920"/>
              </a:spcBef>
              <a:spcAft>
                <a:spcPts val="0"/>
              </a:spcAft>
              <a:buSzPts val="30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419100" algn="l">
              <a:lnSpc>
                <a:spcPct val="115000"/>
              </a:lnSpc>
              <a:spcBef>
                <a:spcPts val="1920"/>
              </a:spcBef>
              <a:spcAft>
                <a:spcPts val="0"/>
              </a:spcAft>
              <a:buSzPts val="30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419100" algn="l">
              <a:lnSpc>
                <a:spcPct val="115000"/>
              </a:lnSpc>
              <a:spcBef>
                <a:spcPts val="1920"/>
              </a:spcBef>
              <a:spcAft>
                <a:spcPts val="0"/>
              </a:spcAft>
              <a:buSzPts val="30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419100" algn="l">
              <a:lnSpc>
                <a:spcPct val="115000"/>
              </a:lnSpc>
              <a:spcBef>
                <a:spcPts val="1920"/>
              </a:spcBef>
              <a:spcAft>
                <a:spcPts val="0"/>
              </a:spcAft>
              <a:buSzPts val="30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marL="3200400" lvl="6" indent="-419100" algn="l">
              <a:lnSpc>
                <a:spcPct val="115000"/>
              </a:lnSpc>
              <a:spcBef>
                <a:spcPts val="1920"/>
              </a:spcBef>
              <a:spcAft>
                <a:spcPts val="0"/>
              </a:spcAft>
              <a:buSzPts val="30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marL="3657600" lvl="7" indent="-419100" algn="l">
              <a:lnSpc>
                <a:spcPct val="115000"/>
              </a:lnSpc>
              <a:spcBef>
                <a:spcPts val="1920"/>
              </a:spcBef>
              <a:spcAft>
                <a:spcPts val="0"/>
              </a:spcAft>
              <a:buSzPts val="30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marL="4114800" lvl="8" indent="-419100" algn="l">
              <a:lnSpc>
                <a:spcPct val="115000"/>
              </a:lnSpc>
              <a:spcBef>
                <a:spcPts val="1920"/>
              </a:spcBef>
              <a:spcAft>
                <a:spcPts val="1920"/>
              </a:spcAft>
              <a:buSzPts val="30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1283638" y="6286400"/>
            <a:ext cx="858800" cy="52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 rot="10800000" flipH="1">
            <a:off x="511048" y="1464994"/>
            <a:ext cx="11459600" cy="144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3"/>
          <p:cNvSpPr txBox="1"/>
          <p:nvPr/>
        </p:nvSpPr>
        <p:spPr>
          <a:xfrm>
            <a:off x="5679768" y="6306767"/>
            <a:ext cx="4836800" cy="50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0" tIns="109700" rIns="109700" bIns="109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79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265780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547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4CF04-11AF-54D1-7C25-0A2183A83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2ADC9F-C568-EB55-D410-AE4CA37D9451}"/>
              </a:ext>
            </a:extLst>
          </p:cNvPr>
          <p:cNvSpPr txBox="1"/>
          <p:nvPr/>
        </p:nvSpPr>
        <p:spPr>
          <a:xfrm>
            <a:off x="1099148" y="1840092"/>
            <a:ext cx="10596886" cy="22668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500" b="1">
                <a:solidFill>
                  <a:schemeClr val="tx2">
                    <a:lumMod val="76000"/>
                    <a:lumOff val="24000"/>
                  </a:schemeClr>
                </a:solidFill>
                <a:latin typeface="Aptos Display"/>
              </a:rPr>
              <a:t>Do we actually need both Speculative and non-speculative counter ?</a:t>
            </a:r>
            <a:endParaRPr lang="en-US" sz="4500">
              <a:solidFill>
                <a:schemeClr val="tx2">
                  <a:lumMod val="76000"/>
                  <a:lumOff val="24000"/>
                </a:schemeClr>
              </a:solidFill>
            </a:endParaRPr>
          </a:p>
          <a:p>
            <a:pPr algn="ctr"/>
            <a:endParaRPr lang="en-US" sz="3200">
              <a:latin typeface="Google Sans Text"/>
            </a:endParaRPr>
          </a:p>
          <a:p>
            <a:pPr algn="ctr"/>
            <a:endParaRPr lang="en-US">
              <a:solidFill>
                <a:srgbClr val="000000"/>
              </a:solidFill>
              <a:latin typeface="Aptos" panose="020B000402020202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DAE1E2-D752-0CBE-EEF5-5FF58265BF42}"/>
              </a:ext>
            </a:extLst>
          </p:cNvPr>
          <p:cNvSpPr txBox="1"/>
          <p:nvPr/>
        </p:nvSpPr>
        <p:spPr>
          <a:xfrm>
            <a:off x="1322024" y="3869675"/>
            <a:ext cx="10162696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>
                <a:latin typeface="Google Sans Text"/>
              </a:rPr>
              <a:t>We don’t need Speculative counter, only non-speculative</a:t>
            </a:r>
            <a:r>
              <a:rPr lang="en-US" sz="3200" baseline="0">
                <a:latin typeface="Google Sans Text"/>
              </a:rPr>
              <a:t> is enough for counting loop trip count</a:t>
            </a:r>
            <a:endParaRPr lang="en-US" sz="3200">
              <a:latin typeface="Google Sans Text"/>
            </a:endParaRPr>
          </a:p>
        </p:txBody>
      </p:sp>
    </p:spTree>
    <p:extLst>
      <p:ext uri="{BB962C8B-B14F-4D97-AF65-F5344CB8AC3E}">
        <p14:creationId xmlns:p14="http://schemas.microsoft.com/office/powerpoint/2010/main" val="343398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F2A7-6351-C49B-8CD8-DE418FF12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39C4D3A1-4C31-18E8-F940-007CB57BC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9" y="3493358"/>
            <a:ext cx="5882074" cy="3341473"/>
          </a:xfrm>
          <a:prstGeom prst="rect">
            <a:avLst/>
          </a:prstGeom>
        </p:spPr>
      </p:pic>
      <p:pic>
        <p:nvPicPr>
          <p:cNvPr id="9" name="Picture 8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E97BD219-0E18-7AD0-4C8C-D5B0EFF28E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99" t="-8" r="-10053" b="-1672"/>
          <a:stretch>
            <a:fillRect/>
          </a:stretch>
        </p:blipFill>
        <p:spPr>
          <a:xfrm>
            <a:off x="193959" y="927334"/>
            <a:ext cx="2152245" cy="250082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42CC7EF-1996-8E14-F896-36D1C4A0F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How do we capture this </a:t>
            </a:r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  <a:ea typeface="+mj-lt"/>
                <a:cs typeface="+mj-lt"/>
              </a:rPr>
              <a:t>behavior</a:t>
            </a:r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 ? </a:t>
            </a:r>
            <a:endParaRPr lang="en-US" sz="3500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81EB4D9-EE3E-6A90-DB99-2E034C6A6300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4E6486-515F-681C-AD38-5B61A4C3A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10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167D669-FC3F-B712-5FF1-2D8F49785016}"/>
              </a:ext>
            </a:extLst>
          </p:cNvPr>
          <p:cNvSpPr/>
          <p:nvPr/>
        </p:nvSpPr>
        <p:spPr>
          <a:xfrm>
            <a:off x="10190110" y="246930"/>
            <a:ext cx="1512141" cy="3712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Testcase 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2E181E-49F8-07A1-70D1-A8F193B774A7}"/>
              </a:ext>
            </a:extLst>
          </p:cNvPr>
          <p:cNvSpPr/>
          <p:nvPr/>
        </p:nvSpPr>
        <p:spPr>
          <a:xfrm>
            <a:off x="173753" y="5900630"/>
            <a:ext cx="5533778" cy="214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585E7F-77E4-E022-61CC-41BB6505A0A7}"/>
              </a:ext>
            </a:extLst>
          </p:cNvPr>
          <p:cNvSpPr/>
          <p:nvPr/>
        </p:nvSpPr>
        <p:spPr>
          <a:xfrm>
            <a:off x="174642" y="5245799"/>
            <a:ext cx="5533779" cy="22510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BE83DF-32B1-478A-6738-47CFD7E3B912}"/>
              </a:ext>
            </a:extLst>
          </p:cNvPr>
          <p:cNvSpPr/>
          <p:nvPr/>
        </p:nvSpPr>
        <p:spPr>
          <a:xfrm>
            <a:off x="792503" y="1974268"/>
            <a:ext cx="1333553" cy="623190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AF5D7A-9298-1318-340F-A729683FE8F6}"/>
              </a:ext>
            </a:extLst>
          </p:cNvPr>
          <p:cNvSpPr/>
          <p:nvPr/>
        </p:nvSpPr>
        <p:spPr>
          <a:xfrm>
            <a:off x="448979" y="1462303"/>
            <a:ext cx="1784343" cy="140896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C33DCA-2495-62C5-B79E-BA405459C437}"/>
              </a:ext>
            </a:extLst>
          </p:cNvPr>
          <p:cNvSpPr/>
          <p:nvPr/>
        </p:nvSpPr>
        <p:spPr>
          <a:xfrm>
            <a:off x="4667962" y="924264"/>
            <a:ext cx="4233930" cy="3712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2.  When loop does not get terminated 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669AADC-EAB0-255D-BC98-29AFBCF51C63}"/>
              </a:ext>
            </a:extLst>
          </p:cNvPr>
          <p:cNvSpPr/>
          <p:nvPr/>
        </p:nvSpPr>
        <p:spPr>
          <a:xfrm>
            <a:off x="5875161" y="1530895"/>
            <a:ext cx="1956117" cy="370827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PC: Loop Start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012629-960E-1B04-F2F7-F37A5A7A2500}"/>
              </a:ext>
            </a:extLst>
          </p:cNvPr>
          <p:cNvSpPr/>
          <p:nvPr/>
        </p:nvSpPr>
        <p:spPr>
          <a:xfrm>
            <a:off x="5875161" y="3497044"/>
            <a:ext cx="2040783" cy="370827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PC: Loop End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35A056A-FE4B-480E-4AB1-176BCA1B6264}"/>
              </a:ext>
            </a:extLst>
          </p:cNvPr>
          <p:cNvSpPr/>
          <p:nvPr/>
        </p:nvSpPr>
        <p:spPr>
          <a:xfrm>
            <a:off x="6328598" y="2172481"/>
            <a:ext cx="2285376" cy="3708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PC: IF Cond. Check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5AA0030-1C68-3183-6AB7-362EF37A32D8}"/>
              </a:ext>
            </a:extLst>
          </p:cNvPr>
          <p:cNvSpPr/>
          <p:nvPr/>
        </p:nvSpPr>
        <p:spPr>
          <a:xfrm>
            <a:off x="6328598" y="2878036"/>
            <a:ext cx="2285376" cy="3708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PC: IF cond. target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EB04F83-EE33-2E36-AE6A-D1A00777E001}"/>
              </a:ext>
            </a:extLst>
          </p:cNvPr>
          <p:cNvSpPr/>
          <p:nvPr/>
        </p:nvSpPr>
        <p:spPr>
          <a:xfrm>
            <a:off x="6023355" y="4500500"/>
            <a:ext cx="5432628" cy="7402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oogle Sans Text"/>
              </a:rPr>
              <a:t>We will search above pattern in loop buffer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1789ED-529B-EFC2-3AD4-8F3E90F73B8F}"/>
              </a:ext>
            </a:extLst>
          </p:cNvPr>
          <p:cNvSpPr/>
          <p:nvPr/>
        </p:nvSpPr>
        <p:spPr>
          <a:xfrm>
            <a:off x="175635" y="5911918"/>
            <a:ext cx="5543185" cy="20540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5C1E84-6315-7F6B-5BA6-023D5093926C}"/>
              </a:ext>
            </a:extLst>
          </p:cNvPr>
          <p:cNvSpPr/>
          <p:nvPr/>
        </p:nvSpPr>
        <p:spPr>
          <a:xfrm>
            <a:off x="175635" y="4369104"/>
            <a:ext cx="5533778" cy="214809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635E6C-6505-A941-234C-588E97131705}"/>
              </a:ext>
            </a:extLst>
          </p:cNvPr>
          <p:cNvSpPr/>
          <p:nvPr/>
        </p:nvSpPr>
        <p:spPr>
          <a:xfrm>
            <a:off x="167115" y="5671014"/>
            <a:ext cx="5533779" cy="22510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74DF08B-1835-33ED-225B-49F18B6FB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978" y="5567833"/>
            <a:ext cx="5181600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8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4" grpId="0" animBg="1"/>
      <p:bldP spid="14" grpId="1" animBg="1"/>
      <p:bldP spid="14" grpId="2" animBg="1"/>
      <p:bldP spid="16" grpId="0" animBg="1"/>
      <p:bldP spid="18" grpId="0" animBg="1"/>
      <p:bldP spid="7" grpId="0" animBg="1"/>
      <p:bldP spid="8" grpId="0" animBg="1"/>
      <p:bldP spid="12" grpId="0" animBg="1"/>
      <p:bldP spid="22" grpId="0" animBg="1"/>
      <p:bldP spid="25" grpId="0" animBg="1"/>
      <p:bldP spid="29" grpId="0" animBg="1"/>
      <p:bldP spid="11" grpId="0" animBg="1"/>
      <p:bldP spid="17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8BE26-4E4B-263D-5436-3E9257989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99212AB4-620C-6F8B-AA0D-4A355FF83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9" y="3493358"/>
            <a:ext cx="5882074" cy="3341473"/>
          </a:xfrm>
          <a:prstGeom prst="rect">
            <a:avLst/>
          </a:prstGeom>
        </p:spPr>
      </p:pic>
      <p:pic>
        <p:nvPicPr>
          <p:cNvPr id="9" name="Picture 8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41E10151-0DB5-18C0-4E7B-91B969A584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99" t="-8" r="-10053" b="-1672"/>
          <a:stretch>
            <a:fillRect/>
          </a:stretch>
        </p:blipFill>
        <p:spPr>
          <a:xfrm>
            <a:off x="193959" y="927334"/>
            <a:ext cx="2152245" cy="250082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E948372-D883-F1B9-FFB6-1D101F38B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478371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How do we know which branch path is taken for trip count ? 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905EBF7-FE62-8D21-D119-DF2AB157201F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D23167-6B10-D605-D87A-1E7DFBAE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11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09B0E6-B7B0-0F6B-D60C-18C724C2F02B}"/>
              </a:ext>
            </a:extLst>
          </p:cNvPr>
          <p:cNvSpPr/>
          <p:nvPr/>
        </p:nvSpPr>
        <p:spPr>
          <a:xfrm>
            <a:off x="173753" y="5900630"/>
            <a:ext cx="5533778" cy="214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BEC20A-F187-7F75-2552-211BB14655DE}"/>
              </a:ext>
            </a:extLst>
          </p:cNvPr>
          <p:cNvSpPr/>
          <p:nvPr/>
        </p:nvSpPr>
        <p:spPr>
          <a:xfrm>
            <a:off x="174642" y="5245799"/>
            <a:ext cx="5533779" cy="22510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EC9C81-1338-A43B-86A9-F2705BB529B2}"/>
              </a:ext>
            </a:extLst>
          </p:cNvPr>
          <p:cNvSpPr/>
          <p:nvPr/>
        </p:nvSpPr>
        <p:spPr>
          <a:xfrm>
            <a:off x="792503" y="1974268"/>
            <a:ext cx="1333553" cy="623190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A0E603D-AA42-A00E-599C-3BCC544D8A2C}"/>
              </a:ext>
            </a:extLst>
          </p:cNvPr>
          <p:cNvSpPr/>
          <p:nvPr/>
        </p:nvSpPr>
        <p:spPr>
          <a:xfrm>
            <a:off x="448979" y="1462303"/>
            <a:ext cx="1784343" cy="140896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2B0DF7D-18D0-548B-2ACB-F8A0E3836D0B}"/>
              </a:ext>
            </a:extLst>
          </p:cNvPr>
          <p:cNvSpPr/>
          <p:nvPr/>
        </p:nvSpPr>
        <p:spPr>
          <a:xfrm>
            <a:off x="4396361" y="1085219"/>
            <a:ext cx="7611404" cy="75092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oogle Sans Text"/>
              </a:rPr>
              <a:t>To learn about the path taken by branch we need to make some changes in our loop buffer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DB6050D-63D9-C264-0050-D21E749906D2}"/>
              </a:ext>
            </a:extLst>
          </p:cNvPr>
          <p:cNvGraphicFramePr>
            <a:graphicFrameLocks noGrp="1"/>
          </p:cNvGraphicFramePr>
          <p:nvPr/>
        </p:nvGraphicFramePr>
        <p:xfrm>
          <a:off x="6096437" y="2038782"/>
          <a:ext cx="5817996" cy="1686996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787741">
                  <a:extLst>
                    <a:ext uri="{9D8B030D-6E8A-4147-A177-3AD203B41FA5}">
                      <a16:colId xmlns:a16="http://schemas.microsoft.com/office/drawing/2014/main" val="1167441122"/>
                    </a:ext>
                  </a:extLst>
                </a:gridCol>
                <a:gridCol w="797009">
                  <a:extLst>
                    <a:ext uri="{9D8B030D-6E8A-4147-A177-3AD203B41FA5}">
                      <a16:colId xmlns:a16="http://schemas.microsoft.com/office/drawing/2014/main" val="1104615122"/>
                    </a:ext>
                  </a:extLst>
                </a:gridCol>
                <a:gridCol w="676532">
                  <a:extLst>
                    <a:ext uri="{9D8B030D-6E8A-4147-A177-3AD203B41FA5}">
                      <a16:colId xmlns:a16="http://schemas.microsoft.com/office/drawing/2014/main" val="3657080215"/>
                    </a:ext>
                  </a:extLst>
                </a:gridCol>
                <a:gridCol w="806278">
                  <a:extLst>
                    <a:ext uri="{9D8B030D-6E8A-4147-A177-3AD203B41FA5}">
                      <a16:colId xmlns:a16="http://schemas.microsoft.com/office/drawing/2014/main" val="620674978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4204678020"/>
                    </a:ext>
                  </a:extLst>
                </a:gridCol>
                <a:gridCol w="861883">
                  <a:extLst>
                    <a:ext uri="{9D8B030D-6E8A-4147-A177-3AD203B41FA5}">
                      <a16:colId xmlns:a16="http://schemas.microsoft.com/office/drawing/2014/main" val="1310842258"/>
                    </a:ext>
                  </a:extLst>
                </a:gridCol>
                <a:gridCol w="998867">
                  <a:extLst>
                    <a:ext uri="{9D8B030D-6E8A-4147-A177-3AD203B41FA5}">
                      <a16:colId xmlns:a16="http://schemas.microsoft.com/office/drawing/2014/main" val="2463739761"/>
                    </a:ext>
                  </a:extLst>
                </a:gridCol>
              </a:tblGrid>
              <a:tr h="686568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PC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TBA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NSC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IEB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ITA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err="1">
                          <a:solidFill>
                            <a:schemeClr val="tx1"/>
                          </a:solidFill>
                        </a:rPr>
                        <a:t>Pf_C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721414"/>
                  </a:ext>
                </a:extLst>
              </a:tr>
              <a:tr h="50021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718975"/>
                  </a:ext>
                </a:extLst>
              </a:tr>
              <a:tr h="500214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14007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77FFD10-7956-AF48-0C1C-8917B3D592A9}"/>
              </a:ext>
            </a:extLst>
          </p:cNvPr>
          <p:cNvSpPr txBox="1"/>
          <p:nvPr/>
        </p:nvSpPr>
        <p:spPr>
          <a:xfrm>
            <a:off x="6081578" y="3940046"/>
            <a:ext cx="5886892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PC   : Program Counter</a:t>
            </a:r>
          </a:p>
          <a:p>
            <a:r>
              <a:rPr lang="en-US"/>
              <a:t>TBA : Target branch address</a:t>
            </a:r>
          </a:p>
          <a:p>
            <a:r>
              <a:rPr lang="en-US"/>
              <a:t>TC    : Trip count</a:t>
            </a:r>
          </a:p>
          <a:p>
            <a:r>
              <a:rPr lang="en-US"/>
              <a:t>NSC: Non-speculative iteration counter</a:t>
            </a:r>
          </a:p>
          <a:p>
            <a:r>
              <a:rPr lang="en-US"/>
              <a:t>IEB   : IF-Else Branch address</a:t>
            </a:r>
          </a:p>
          <a:p>
            <a:r>
              <a:rPr lang="en-US"/>
              <a:t>ITA    : IF-Else </a:t>
            </a:r>
            <a:r>
              <a:rPr lang="en-US" err="1"/>
              <a:t>traget</a:t>
            </a:r>
            <a:r>
              <a:rPr lang="en-US"/>
              <a:t> address</a:t>
            </a:r>
          </a:p>
          <a:p>
            <a:r>
              <a:rPr lang="en-US" err="1"/>
              <a:t>Pf_C</a:t>
            </a:r>
            <a:r>
              <a:rPr lang="en-US"/>
              <a:t>: Prefetch counter</a:t>
            </a:r>
          </a:p>
        </p:txBody>
      </p:sp>
    </p:spTree>
    <p:extLst>
      <p:ext uri="{BB962C8B-B14F-4D97-AF65-F5344CB8AC3E}">
        <p14:creationId xmlns:p14="http://schemas.microsoft.com/office/powerpoint/2010/main" val="351258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67DF1-E3B9-E32C-1117-07464B06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4D69D5EC-771E-B193-654F-4854806F1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9" y="3493358"/>
            <a:ext cx="5882074" cy="3341473"/>
          </a:xfrm>
          <a:prstGeom prst="rect">
            <a:avLst/>
          </a:prstGeom>
        </p:spPr>
      </p:pic>
      <p:pic>
        <p:nvPicPr>
          <p:cNvPr id="9" name="Picture 8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D4E230A2-751A-9FCB-814C-FA5F386845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99" t="-8" r="-10053" b="-1672"/>
          <a:stretch>
            <a:fillRect/>
          </a:stretch>
        </p:blipFill>
        <p:spPr>
          <a:xfrm>
            <a:off x="193959" y="927334"/>
            <a:ext cx="2152245" cy="250082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040B78C-75B4-5E18-5E59-D0088AEA4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478371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How do we know which branch path is taken for trip count ? 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B562AC6-EDE1-BA75-894F-8B4D7BE238BC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1C260-4A95-5B93-31DC-4BA0C465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12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704B54-F1CD-0DDE-ADFC-E803B1FEDC81}"/>
              </a:ext>
            </a:extLst>
          </p:cNvPr>
          <p:cNvSpPr/>
          <p:nvPr/>
        </p:nvSpPr>
        <p:spPr>
          <a:xfrm>
            <a:off x="173753" y="5900630"/>
            <a:ext cx="5533778" cy="214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E974E3-EFFE-B32B-52AC-0FA11B6B29AF}"/>
              </a:ext>
            </a:extLst>
          </p:cNvPr>
          <p:cNvSpPr/>
          <p:nvPr/>
        </p:nvSpPr>
        <p:spPr>
          <a:xfrm>
            <a:off x="174642" y="5245799"/>
            <a:ext cx="5533779" cy="22510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90FB19-C949-32CE-94E5-55FE647865D7}"/>
              </a:ext>
            </a:extLst>
          </p:cNvPr>
          <p:cNvSpPr/>
          <p:nvPr/>
        </p:nvSpPr>
        <p:spPr>
          <a:xfrm>
            <a:off x="792503" y="1974268"/>
            <a:ext cx="1333553" cy="623190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4C21CB-2248-862E-ECC6-F336D0A38AC7}"/>
              </a:ext>
            </a:extLst>
          </p:cNvPr>
          <p:cNvSpPr/>
          <p:nvPr/>
        </p:nvSpPr>
        <p:spPr>
          <a:xfrm>
            <a:off x="448979" y="1462303"/>
            <a:ext cx="1784343" cy="140896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CD9F48F-16CA-2E08-77FC-9DF3C01B3337}"/>
              </a:ext>
            </a:extLst>
          </p:cNvPr>
          <p:cNvGraphicFramePr>
            <a:graphicFrameLocks noGrp="1"/>
          </p:cNvGraphicFramePr>
          <p:nvPr/>
        </p:nvGraphicFramePr>
        <p:xfrm>
          <a:off x="3763400" y="1135671"/>
          <a:ext cx="8097305" cy="1686996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096353">
                  <a:extLst>
                    <a:ext uri="{9D8B030D-6E8A-4147-A177-3AD203B41FA5}">
                      <a16:colId xmlns:a16="http://schemas.microsoft.com/office/drawing/2014/main" val="1167441122"/>
                    </a:ext>
                  </a:extLst>
                </a:gridCol>
                <a:gridCol w="1109252">
                  <a:extLst>
                    <a:ext uri="{9D8B030D-6E8A-4147-A177-3AD203B41FA5}">
                      <a16:colId xmlns:a16="http://schemas.microsoft.com/office/drawing/2014/main" val="1104615122"/>
                    </a:ext>
                  </a:extLst>
                </a:gridCol>
                <a:gridCol w="941576">
                  <a:extLst>
                    <a:ext uri="{9D8B030D-6E8A-4147-A177-3AD203B41FA5}">
                      <a16:colId xmlns:a16="http://schemas.microsoft.com/office/drawing/2014/main" val="3657080215"/>
                    </a:ext>
                  </a:extLst>
                </a:gridCol>
                <a:gridCol w="1122153">
                  <a:extLst>
                    <a:ext uri="{9D8B030D-6E8A-4147-A177-3AD203B41FA5}">
                      <a16:colId xmlns:a16="http://schemas.microsoft.com/office/drawing/2014/main" val="620674978"/>
                    </a:ext>
                  </a:extLst>
                </a:gridCol>
                <a:gridCol w="1238237">
                  <a:extLst>
                    <a:ext uri="{9D8B030D-6E8A-4147-A177-3AD203B41FA5}">
                      <a16:colId xmlns:a16="http://schemas.microsoft.com/office/drawing/2014/main" val="4204678020"/>
                    </a:ext>
                  </a:extLst>
                </a:gridCol>
                <a:gridCol w="1199542">
                  <a:extLst>
                    <a:ext uri="{9D8B030D-6E8A-4147-A177-3AD203B41FA5}">
                      <a16:colId xmlns:a16="http://schemas.microsoft.com/office/drawing/2014/main" val="1310842258"/>
                    </a:ext>
                  </a:extLst>
                </a:gridCol>
                <a:gridCol w="1390192">
                  <a:extLst>
                    <a:ext uri="{9D8B030D-6E8A-4147-A177-3AD203B41FA5}">
                      <a16:colId xmlns:a16="http://schemas.microsoft.com/office/drawing/2014/main" val="2463739761"/>
                    </a:ext>
                  </a:extLst>
                </a:gridCol>
              </a:tblGrid>
              <a:tr h="686568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PC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TBA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NSC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IEB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ITA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err="1">
                          <a:solidFill>
                            <a:schemeClr val="tx1"/>
                          </a:solidFill>
                        </a:rPr>
                        <a:t>Pf_C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721414"/>
                  </a:ext>
                </a:extLst>
              </a:tr>
              <a:tr h="50021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ptos"/>
                        </a:rPr>
                        <a:t>40046e</a:t>
                      </a:r>
                      <a:endParaRPr lang="en-US" sz="18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ptos"/>
                        </a:rPr>
                        <a:t>400451</a:t>
                      </a:r>
                      <a:endParaRPr lang="en-US" sz="18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ptos"/>
                        </a:rPr>
                        <a:t>300000</a:t>
                      </a:r>
                      <a:endParaRPr lang="en-US" sz="18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ptos"/>
                        </a:rPr>
                        <a:t>270919</a:t>
                      </a:r>
                      <a:endParaRPr lang="en-US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ptos"/>
                        </a:rPr>
                        <a:t>400465</a:t>
                      </a:r>
                      <a:endParaRPr lang="en-US" sz="18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ptos"/>
                        </a:rPr>
                        <a:t>400472</a:t>
                      </a:r>
                      <a:endParaRPr lang="en-US" sz="18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718975"/>
                  </a:ext>
                </a:extLst>
              </a:tr>
              <a:tr h="500214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140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95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65F55-4D95-484F-0649-658451E09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F28B0207-7D44-CDB9-AEF8-BDD104CDE8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364" b="-3096"/>
          <a:stretch>
            <a:fillRect/>
          </a:stretch>
        </p:blipFill>
        <p:spPr>
          <a:xfrm>
            <a:off x="1051983" y="1113248"/>
            <a:ext cx="3173385" cy="3135819"/>
          </a:xfrm>
          <a:prstGeom prst="rect">
            <a:avLst/>
          </a:prstGeom>
        </p:spPr>
      </p:pic>
      <p:pic>
        <p:nvPicPr>
          <p:cNvPr id="2" name="Picture 1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F91B0F00-F6BE-E4B3-7CA4-5982F85DE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451" y="876946"/>
            <a:ext cx="4513322" cy="371181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A376091-F3A8-3A13-E5D3-0440015EA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478371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Testcase 6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B8096A7-6BAB-4844-231C-1904013E7822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434989-0AD6-1A84-6A95-D40994F02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13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8A84DF-A13F-D947-0D2D-52CB5AE277DD}"/>
              </a:ext>
            </a:extLst>
          </p:cNvPr>
          <p:cNvSpPr/>
          <p:nvPr/>
        </p:nvSpPr>
        <p:spPr>
          <a:xfrm>
            <a:off x="6608420" y="3868631"/>
            <a:ext cx="4395483" cy="167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694B41-3CCA-50E4-90F7-FB4E61628072}"/>
              </a:ext>
            </a:extLst>
          </p:cNvPr>
          <p:cNvSpPr/>
          <p:nvPr/>
        </p:nvSpPr>
        <p:spPr>
          <a:xfrm>
            <a:off x="6581086" y="2197799"/>
            <a:ext cx="4461336" cy="168663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21AD50-CA76-AFFF-E7F4-4AE0C9F45A19}"/>
              </a:ext>
            </a:extLst>
          </p:cNvPr>
          <p:cNvSpPr/>
          <p:nvPr/>
        </p:nvSpPr>
        <p:spPr>
          <a:xfrm>
            <a:off x="1657984" y="2096565"/>
            <a:ext cx="2471849" cy="1385190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2A3D0D-286C-7F17-AC0F-6E54DC358F42}"/>
              </a:ext>
            </a:extLst>
          </p:cNvPr>
          <p:cNvSpPr/>
          <p:nvPr/>
        </p:nvSpPr>
        <p:spPr>
          <a:xfrm>
            <a:off x="1323868" y="1622229"/>
            <a:ext cx="2903824" cy="209570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EC437A6-FE83-92F6-1CCF-E5630FCB6893}"/>
              </a:ext>
            </a:extLst>
          </p:cNvPr>
          <p:cNvGraphicFramePr>
            <a:graphicFrameLocks noGrp="1"/>
          </p:cNvGraphicFramePr>
          <p:nvPr/>
        </p:nvGraphicFramePr>
        <p:xfrm>
          <a:off x="103918" y="4099005"/>
          <a:ext cx="6225772" cy="1966141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842953">
                  <a:extLst>
                    <a:ext uri="{9D8B030D-6E8A-4147-A177-3AD203B41FA5}">
                      <a16:colId xmlns:a16="http://schemas.microsoft.com/office/drawing/2014/main" val="1167441122"/>
                    </a:ext>
                  </a:extLst>
                </a:gridCol>
                <a:gridCol w="852870">
                  <a:extLst>
                    <a:ext uri="{9D8B030D-6E8A-4147-A177-3AD203B41FA5}">
                      <a16:colId xmlns:a16="http://schemas.microsoft.com/office/drawing/2014/main" val="1104615122"/>
                    </a:ext>
                  </a:extLst>
                </a:gridCol>
                <a:gridCol w="945291">
                  <a:extLst>
                    <a:ext uri="{9D8B030D-6E8A-4147-A177-3AD203B41FA5}">
                      <a16:colId xmlns:a16="http://schemas.microsoft.com/office/drawing/2014/main" val="3657080215"/>
                    </a:ext>
                  </a:extLst>
                </a:gridCol>
                <a:gridCol w="937102">
                  <a:extLst>
                    <a:ext uri="{9D8B030D-6E8A-4147-A177-3AD203B41FA5}">
                      <a16:colId xmlns:a16="http://schemas.microsoft.com/office/drawing/2014/main" val="620674978"/>
                    </a:ext>
                  </a:extLst>
                </a:gridCol>
                <a:gridCol w="1001803">
                  <a:extLst>
                    <a:ext uri="{9D8B030D-6E8A-4147-A177-3AD203B41FA5}">
                      <a16:colId xmlns:a16="http://schemas.microsoft.com/office/drawing/2014/main" val="4204678020"/>
                    </a:ext>
                  </a:extLst>
                </a:gridCol>
                <a:gridCol w="924239">
                  <a:extLst>
                    <a:ext uri="{9D8B030D-6E8A-4147-A177-3AD203B41FA5}">
                      <a16:colId xmlns:a16="http://schemas.microsoft.com/office/drawing/2014/main" val="1310842258"/>
                    </a:ext>
                  </a:extLst>
                </a:gridCol>
                <a:gridCol w="721514">
                  <a:extLst>
                    <a:ext uri="{9D8B030D-6E8A-4147-A177-3AD203B41FA5}">
                      <a16:colId xmlns:a16="http://schemas.microsoft.com/office/drawing/2014/main" val="2463739761"/>
                    </a:ext>
                  </a:extLst>
                </a:gridCol>
              </a:tblGrid>
              <a:tr h="611659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PC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TBA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NSC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IEB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ITA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Pf_C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721414"/>
                  </a:ext>
                </a:extLst>
              </a:tr>
              <a:tr h="67724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/>
                        <a:t>40048c</a:t>
                      </a:r>
                      <a:endParaRPr lang="en-US" sz="16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/>
                        <a:t>400451</a:t>
                      </a:r>
                      <a:endParaRPr lang="en-US" sz="16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/>
                        <a:t>699999</a:t>
                      </a:r>
                      <a:endParaRPr lang="en-US" sz="16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/>
                        <a:t>440633</a:t>
                      </a:r>
                      <a:endParaRPr lang="en-US" sz="16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/>
                        <a:t>400465</a:t>
                      </a:r>
                      <a:endParaRPr lang="en-US" sz="16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/>
                        <a:t>400488</a:t>
                      </a:r>
                      <a:endParaRPr lang="en-US" sz="16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718975"/>
                  </a:ext>
                </a:extLst>
              </a:tr>
              <a:tr h="67724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latin typeface="Aptos"/>
                        </a:rPr>
                        <a:t>400484</a:t>
                      </a:r>
                      <a:endParaRPr lang="en-US" sz="16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latin typeface="Aptos"/>
                        </a:rPr>
                        <a:t>400470</a:t>
                      </a:r>
                      <a:endParaRPr lang="en-US" sz="16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latin typeface="Aptos"/>
                        </a:rPr>
                        <a:t>2001</a:t>
                      </a:r>
                      <a:endParaRPr lang="en-US" sz="160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/>
                        <a:t>0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/>
                        <a:t>0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14007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D9B41EE-27CF-7DBC-8A13-910B74DE98F5}"/>
              </a:ext>
            </a:extLst>
          </p:cNvPr>
          <p:cNvSpPr/>
          <p:nvPr/>
        </p:nvSpPr>
        <p:spPr>
          <a:xfrm>
            <a:off x="1855539" y="2416416"/>
            <a:ext cx="2227257" cy="726673"/>
          </a:xfrm>
          <a:prstGeom prst="rect">
            <a:avLst/>
          </a:prstGeom>
          <a:noFill/>
          <a:ln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2660D8-54E0-637C-66AE-5B052F4DE284}"/>
              </a:ext>
            </a:extLst>
          </p:cNvPr>
          <p:cNvSpPr/>
          <p:nvPr/>
        </p:nvSpPr>
        <p:spPr>
          <a:xfrm>
            <a:off x="6609309" y="3336096"/>
            <a:ext cx="4404891" cy="178070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72E7AA-D1C8-05C8-25F7-9E413AE29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56" y="6272212"/>
            <a:ext cx="10458450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8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  <p:bldP spid="18" grpId="0" animBg="1"/>
      <p:bldP spid="8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E24A1-7480-3789-BF07-788102EC9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94FA8D9F-77F7-07CF-03DD-546802FAC4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976" r="-4028" b="-2820"/>
          <a:stretch>
            <a:fillRect/>
          </a:stretch>
        </p:blipFill>
        <p:spPr>
          <a:xfrm>
            <a:off x="5296194" y="790409"/>
            <a:ext cx="5578584" cy="5200320"/>
          </a:xfrm>
          <a:prstGeom prst="rect">
            <a:avLst/>
          </a:prstGeom>
        </p:spPr>
      </p:pic>
      <p:pic>
        <p:nvPicPr>
          <p:cNvPr id="9" name="Picture 8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FAD1B8D8-DE01-28B8-3BF2-09F0859B9A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396" b="-1400"/>
          <a:stretch>
            <a:fillRect/>
          </a:stretch>
        </p:blipFill>
        <p:spPr>
          <a:xfrm>
            <a:off x="260585" y="1020351"/>
            <a:ext cx="3659288" cy="469396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307132C-4141-D403-5FA5-9267ABDD4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478371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Testcase 7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B7CDFAA-E4E5-08C3-0FB0-79B85C4B95FE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5087CD-76FA-D25D-0C85-1ABFB1F8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14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E77A77-C12E-0F73-3714-F18DC997EEDF}"/>
              </a:ext>
            </a:extLst>
          </p:cNvPr>
          <p:cNvSpPr/>
          <p:nvPr/>
        </p:nvSpPr>
        <p:spPr>
          <a:xfrm>
            <a:off x="5479531" y="5025742"/>
            <a:ext cx="5242148" cy="2054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0253C3-96DA-67D9-A857-0DE5A54D924E}"/>
              </a:ext>
            </a:extLst>
          </p:cNvPr>
          <p:cNvSpPr/>
          <p:nvPr/>
        </p:nvSpPr>
        <p:spPr>
          <a:xfrm>
            <a:off x="5480419" y="3110317"/>
            <a:ext cx="5213928" cy="17807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55932B-4B58-5C09-2A95-DF02B19A534F}"/>
              </a:ext>
            </a:extLst>
          </p:cNvPr>
          <p:cNvSpPr/>
          <p:nvPr/>
        </p:nvSpPr>
        <p:spPr>
          <a:xfrm>
            <a:off x="971243" y="3385380"/>
            <a:ext cx="2227257" cy="529117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7C1AE3-D056-36CB-EB4C-084C02B62166}"/>
              </a:ext>
            </a:extLst>
          </p:cNvPr>
          <p:cNvSpPr/>
          <p:nvPr/>
        </p:nvSpPr>
        <p:spPr>
          <a:xfrm>
            <a:off x="618312" y="3202674"/>
            <a:ext cx="3082565" cy="182665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49C4AA-5160-199B-2965-3137120AF095}"/>
              </a:ext>
            </a:extLst>
          </p:cNvPr>
          <p:cNvSpPr/>
          <p:nvPr/>
        </p:nvSpPr>
        <p:spPr>
          <a:xfrm>
            <a:off x="971243" y="4090934"/>
            <a:ext cx="2227257" cy="576155"/>
          </a:xfrm>
          <a:prstGeom prst="rect">
            <a:avLst/>
          </a:prstGeom>
          <a:noFill/>
          <a:ln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175ABE-5D99-12AF-BE6E-035EC8243F4C}"/>
              </a:ext>
            </a:extLst>
          </p:cNvPr>
          <p:cNvSpPr/>
          <p:nvPr/>
        </p:nvSpPr>
        <p:spPr>
          <a:xfrm>
            <a:off x="5480420" y="4088689"/>
            <a:ext cx="5212423" cy="18785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5F279A5-7A25-D45F-19F6-4D05F8625A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000" r="178" b="-37500"/>
          <a:stretch>
            <a:fillRect/>
          </a:stretch>
        </p:blipFill>
        <p:spPr>
          <a:xfrm>
            <a:off x="447499" y="6356396"/>
            <a:ext cx="10544423" cy="2571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205171-600E-1275-CEF3-63554F253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753" y="6061781"/>
            <a:ext cx="1014412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5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  <p:bldP spid="18" grpId="0" animBg="1"/>
      <p:bldP spid="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24CD5FC1-F2DE-34CA-CDDC-4A4399CEA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72ACA-A626-344B-59BC-8BB3C41EE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866" y="3051931"/>
            <a:ext cx="10444841" cy="76212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2">
                    <a:lumMod val="76000"/>
                    <a:lumOff val="24000"/>
                  </a:schemeClr>
                </a:solidFill>
              </a:rPr>
              <a:t>What is the accuracy of predicted loop iteration count ? </a:t>
            </a:r>
          </a:p>
        </p:txBody>
      </p:sp>
      <p:sp>
        <p:nvSpPr>
          <p:cNvPr id="110" name="Google Shape;110;p10">
            <a:extLst>
              <a:ext uri="{FF2B5EF4-FFF2-40B4-BE49-F238E27FC236}">
                <a16:creationId xmlns:a16="http://schemas.microsoft.com/office/drawing/2014/main" id="{2CB767B6-BF4B-819A-F1E5-91B25DC633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45600" y="637588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dirty="0">
                <a:solidFill>
                  <a:srgbClr val="FF0000"/>
                </a:solidFill>
              </a:rPr>
              <a:t>15</a:t>
            </a:fld>
            <a:endParaRPr sz="1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503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A131259-2A79-2E18-EBE3-92EA24F0E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">
            <a:extLst>
              <a:ext uri="{FF2B5EF4-FFF2-40B4-BE49-F238E27FC236}">
                <a16:creationId xmlns:a16="http://schemas.microsoft.com/office/drawing/2014/main" id="{30C3C112-36B1-058C-4610-F8F6EA12F7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5801" y="65021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400" b="1">
                <a:solidFill>
                  <a:schemeClr val="tx2">
                    <a:lumMod val="76000"/>
                    <a:lumOff val="24000"/>
                  </a:schemeClr>
                </a:solidFill>
              </a:rPr>
              <a:t>Simulation parameter</a:t>
            </a:r>
          </a:p>
        </p:txBody>
      </p:sp>
      <p:sp>
        <p:nvSpPr>
          <p:cNvPr id="86" name="Google Shape;86;p8">
            <a:extLst>
              <a:ext uri="{FF2B5EF4-FFF2-40B4-BE49-F238E27FC236}">
                <a16:creationId xmlns:a16="http://schemas.microsoft.com/office/drawing/2014/main" id="{19628F0E-9C20-6C62-86B7-FD3A2894220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83638" y="6286400"/>
            <a:ext cx="8589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E199C72-3567-B99C-8F86-2439B4A3B0B5}"/>
              </a:ext>
            </a:extLst>
          </p:cNvPr>
          <p:cNvGraphicFramePr>
            <a:graphicFrameLocks noGrp="1"/>
          </p:cNvGraphicFramePr>
          <p:nvPr/>
        </p:nvGraphicFramePr>
        <p:xfrm>
          <a:off x="2160363" y="1791035"/>
          <a:ext cx="7507983" cy="4769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2583">
                  <a:extLst>
                    <a:ext uri="{9D8B030D-6E8A-4147-A177-3AD203B41FA5}">
                      <a16:colId xmlns:a16="http://schemas.microsoft.com/office/drawing/2014/main" val="2760654175"/>
                    </a:ext>
                  </a:extLst>
                </a:gridCol>
                <a:gridCol w="6095400">
                  <a:extLst>
                    <a:ext uri="{9D8B030D-6E8A-4147-A177-3AD203B41FA5}">
                      <a16:colId xmlns:a16="http://schemas.microsoft.com/office/drawing/2014/main" val="15634703"/>
                    </a:ext>
                  </a:extLst>
                </a:gridCol>
              </a:tblGrid>
              <a:tr h="60084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Processor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>
                          <a:solidFill>
                            <a:schemeClr val="tx1"/>
                          </a:solidFill>
                        </a:rPr>
                        <a:t>Intel alder lake</a:t>
                      </a:r>
                      <a:endParaRPr lang="en-US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788018"/>
                  </a:ext>
                </a:extLst>
              </a:tr>
              <a:tr h="60084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Core</a:t>
                      </a:r>
                      <a:endParaRPr lang="en-US" b="1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Out-of-order, bimodal branch predictor, 4 GHz with 6-issue width, 4-retire width, 352-entry ROB</a:t>
                      </a:r>
                      <a:endParaRPr lang="en-US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485947"/>
                  </a:ext>
                </a:extLst>
              </a:tr>
              <a:tr h="419637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TLBs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latin typeface="Arial"/>
                        </a:rPr>
                        <a:t>L1 </a:t>
                      </a:r>
                      <a:r>
                        <a:rPr lang="en-US" sz="1400" b="0" i="0" u="none" strike="noStrike" noProof="0" dirty="0" err="1">
                          <a:solidFill>
                            <a:schemeClr val="tx1"/>
                          </a:solidFill>
                          <a:latin typeface="Arial"/>
                        </a:rPr>
                        <a:t>iTLB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latin typeface="Arial"/>
                        </a:rPr>
                        <a:t>/</a:t>
                      </a:r>
                      <a:r>
                        <a:rPr lang="en-US" sz="1400" b="0" i="0" u="none" strike="noStrike" noProof="0" dirty="0" err="1">
                          <a:solidFill>
                            <a:schemeClr val="tx1"/>
                          </a:solidFill>
                          <a:latin typeface="Arial"/>
                        </a:rPr>
                        <a:t>dTLB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latin typeface="Arial"/>
                        </a:rPr>
                        <a:t>: 64 entries, 4-way, 1 cycle STLB: 1536 entries, 12-way, 8 cycles</a:t>
                      </a:r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347466"/>
                  </a:ext>
                </a:extLst>
              </a:tr>
              <a:tr h="419637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L1I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64 KB, 8-way, 4 cycles, 8 MSHRs, LRU</a:t>
                      </a:r>
                      <a:endParaRPr lang="en-US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9316987"/>
                  </a:ext>
                </a:extLst>
              </a:tr>
              <a:tr h="419637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L1D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48 KB, 12-way, 5 cycles, 16 MSHRs, LRU</a:t>
                      </a:r>
                      <a:endParaRPr lang="en-US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337539"/>
                  </a:ext>
                </a:extLst>
              </a:tr>
              <a:tr h="419637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L2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2 MB, 16-way, 15 cycles, 32 MSHRs</a:t>
                      </a:r>
                      <a:endParaRPr lang="en-US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862094"/>
                  </a:ext>
                </a:extLst>
              </a:tr>
              <a:tr h="419637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LLC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3 MB, 16-way, 35 cycles, 64 MSHRs</a:t>
                      </a:r>
                      <a:endParaRPr lang="en-US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612685"/>
                  </a:ext>
                </a:extLst>
              </a:tr>
              <a:tr h="419637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Cache hierarchy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Non-inclusive</a:t>
                      </a:r>
                      <a:endParaRPr lang="en-US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916541"/>
                  </a:ext>
                </a:extLst>
              </a:tr>
              <a:tr h="600845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DRAM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Controller: One channel/4-cores, 6400 MTPS, write watermark: 7/8th,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latin typeface="Arial"/>
                        </a:rPr>
                        <a:t>Chip: 4 KB row-buffer, open page, </a:t>
                      </a:r>
                      <a:r>
                        <a:rPr lang="en-US" sz="1400" b="0" i="0" u="none" strike="noStrike" noProof="0" dirty="0" err="1">
                          <a:solidFill>
                            <a:schemeClr val="tx1"/>
                          </a:solidFill>
                          <a:latin typeface="Arial"/>
                        </a:rPr>
                        <a:t>tRP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latin typeface="Arial"/>
                        </a:rPr>
                        <a:t>: 12.5 ns, </a:t>
                      </a:r>
                      <a:r>
                        <a:rPr lang="en-US" sz="1400" b="0" i="0" u="none" strike="noStrike" noProof="0" dirty="0" err="1">
                          <a:solidFill>
                            <a:schemeClr val="tx1"/>
                          </a:solidFill>
                          <a:latin typeface="Arial"/>
                        </a:rPr>
                        <a:t>tRCD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latin typeface="Arial"/>
                        </a:rPr>
                        <a:t>: 12.5 ns, </a:t>
                      </a:r>
                      <a:r>
                        <a:rPr lang="en-US" sz="1400" b="0" i="0" u="none" strike="noStrike" noProof="0" dirty="0" err="1">
                          <a:solidFill>
                            <a:schemeClr val="tx1"/>
                          </a:solidFill>
                          <a:latin typeface="Arial"/>
                        </a:rPr>
                        <a:t>tCAS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latin typeface="Arial"/>
                        </a:rPr>
                        <a:t>: 12.5 ns</a:t>
                      </a:r>
                      <a:endParaRPr lang="en-US" dirty="0"/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523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817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EA35D-9A91-2515-F734-E8043B3FF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4AB032-5D96-A5E3-3FF5-E03B3FC81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1171899"/>
            <a:ext cx="10953750" cy="496187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316E84D-2FAC-4662-8AC0-88052A17A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C00000"/>
                </a:solidFill>
              </a:rPr>
              <a:t>Loop iteration count accuracy for SPEC CPU2017 workload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B36A375-DB0E-A75E-76E4-136FB9B4B51A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FAE441-65DC-6DE9-A8D9-349162C17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4372" y="6404578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rgbClr val="C00000"/>
                </a:solidFill>
              </a:rPr>
              <a:t>17</a:t>
            </a:fld>
            <a:endParaRPr lang="en-US" sz="1800">
              <a:solidFill>
                <a:srgbClr val="C0000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849E2C7-338A-24CF-21D3-457E6BD2C051}"/>
              </a:ext>
            </a:extLst>
          </p:cNvPr>
          <p:cNvSpPr/>
          <p:nvPr/>
        </p:nvSpPr>
        <p:spPr>
          <a:xfrm>
            <a:off x="1117182" y="5289231"/>
            <a:ext cx="10433708" cy="9184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oogle Sans Text"/>
              </a:rPr>
              <a:t>We achieve </a:t>
            </a:r>
            <a:r>
              <a:rPr lang="en-US" b="1">
                <a:solidFill>
                  <a:schemeClr val="tx1"/>
                </a:solidFill>
                <a:latin typeface="Google Sans Text"/>
              </a:rPr>
              <a:t>90%</a:t>
            </a:r>
            <a:r>
              <a:rPr lang="en-US">
                <a:solidFill>
                  <a:schemeClr val="tx1"/>
                </a:solidFill>
                <a:latin typeface="Google Sans Text"/>
              </a:rPr>
              <a:t> or more accuracy for half of the traces but the overall accuracy across workload is</a:t>
            </a:r>
            <a:r>
              <a:rPr lang="en-US" b="1">
                <a:solidFill>
                  <a:schemeClr val="tx1"/>
                </a:solidFill>
                <a:latin typeface="Google Sans Text"/>
              </a:rPr>
              <a:t> ~84%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E40ABB-18DA-18A4-28CA-77E0CF00C71B}"/>
              </a:ext>
            </a:extLst>
          </p:cNvPr>
          <p:cNvSpPr/>
          <p:nvPr/>
        </p:nvSpPr>
        <p:spPr>
          <a:xfrm>
            <a:off x="11040099" y="1172680"/>
            <a:ext cx="328552" cy="3421737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7DB2C7-0B39-04B4-7C75-C1597E16FBAB}"/>
              </a:ext>
            </a:extLst>
          </p:cNvPr>
          <p:cNvSpPr/>
          <p:nvPr/>
        </p:nvSpPr>
        <p:spPr>
          <a:xfrm>
            <a:off x="504825" y="855327"/>
            <a:ext cx="2514600" cy="533399"/>
          </a:xfrm>
          <a:prstGeom prst="rect">
            <a:avLst/>
          </a:prstGeom>
          <a:solidFill>
            <a:srgbClr val="E0C1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Data prefetcher</a:t>
            </a:r>
          </a:p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L1D: Berti, L2: IP Stride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E7C9E2-09FA-F72B-CE80-55746F8CB0CD}"/>
              </a:ext>
            </a:extLst>
          </p:cNvPr>
          <p:cNvSpPr/>
          <p:nvPr/>
        </p:nvSpPr>
        <p:spPr>
          <a:xfrm>
            <a:off x="3128282" y="855327"/>
            <a:ext cx="2514600" cy="533399"/>
          </a:xfrm>
          <a:prstGeom prst="rect">
            <a:avLst/>
          </a:prstGeom>
          <a:solidFill>
            <a:srgbClr val="E0C1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Replacement policy</a:t>
            </a:r>
          </a:p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L2: SRRIP, LLC: Mockingjay</a:t>
            </a:r>
          </a:p>
        </p:txBody>
      </p:sp>
    </p:spTree>
    <p:extLst>
      <p:ext uri="{BB962C8B-B14F-4D97-AF65-F5344CB8AC3E}">
        <p14:creationId xmlns:p14="http://schemas.microsoft.com/office/powerpoint/2010/main" val="257988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8C4AC-1003-0194-4D92-85978B5F3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9B6CE3-6D47-BA32-D836-3C3CD0DE6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86" y="183707"/>
            <a:ext cx="11346668" cy="627829"/>
          </a:xfrm>
          <a:ln>
            <a:solidFill>
              <a:srgbClr val="4472C4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2">
                    <a:lumMod val="76000"/>
                    <a:lumOff val="24000"/>
                  </a:schemeClr>
                </a:solidFill>
              </a:rPr>
              <a:t>What are we missing? 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0B1B85A-5C56-0B4F-2C58-2F23F50C18E3}"/>
              </a:ext>
            </a:extLst>
          </p:cNvPr>
          <p:cNvCxnSpPr/>
          <p:nvPr/>
        </p:nvCxnSpPr>
        <p:spPr>
          <a:xfrm flipV="1">
            <a:off x="343550" y="857810"/>
            <a:ext cx="11338711" cy="547"/>
          </a:xfrm>
          <a:prstGeom prst="straightConnector1">
            <a:avLst/>
          </a:prstGeom>
          <a:ln w="28575">
            <a:solidFill>
              <a:srgbClr val="4472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124D0-C1D6-6F79-4A69-58406524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4372" y="6404578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rgbClr val="C00000"/>
                </a:solidFill>
              </a:rPr>
              <a:t>18</a:t>
            </a:fld>
            <a:endParaRPr lang="en-US" sz="1800">
              <a:solidFill>
                <a:srgbClr val="C00000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0FCC8B4-7607-18FC-C032-BB1818D30B68}"/>
              </a:ext>
            </a:extLst>
          </p:cNvPr>
          <p:cNvGrpSpPr/>
          <p:nvPr/>
        </p:nvGrpSpPr>
        <p:grpSpPr>
          <a:xfrm>
            <a:off x="3809996" y="1157468"/>
            <a:ext cx="4166888" cy="4282630"/>
            <a:chOff x="3404882" y="1350379"/>
            <a:chExt cx="4166888" cy="428263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6009219-6708-2C14-77ED-B6A2037602E6}"/>
                </a:ext>
              </a:extLst>
            </p:cNvPr>
            <p:cNvSpPr/>
            <p:nvPr/>
          </p:nvSpPr>
          <p:spPr>
            <a:xfrm>
              <a:off x="5919385" y="1350379"/>
              <a:ext cx="472110" cy="3655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DB1E34F-5346-7C33-C806-3814F4D43E4C}"/>
                </a:ext>
              </a:extLst>
            </p:cNvPr>
            <p:cNvSpPr/>
            <p:nvPr/>
          </p:nvSpPr>
          <p:spPr>
            <a:xfrm>
              <a:off x="4657004" y="2165124"/>
              <a:ext cx="472110" cy="36559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A</a:t>
              </a:r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1B8E303-78ED-3C2E-4ACA-49A5ED4FAD5D}"/>
                </a:ext>
              </a:extLst>
            </p:cNvPr>
            <p:cNvSpPr/>
            <p:nvPr/>
          </p:nvSpPr>
          <p:spPr>
            <a:xfrm>
              <a:off x="7099660" y="2165123"/>
              <a:ext cx="472110" cy="36559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E418540-A79E-6BE6-019A-50A011C5D712}"/>
                </a:ext>
              </a:extLst>
            </p:cNvPr>
            <p:cNvSpPr/>
            <p:nvPr/>
          </p:nvSpPr>
          <p:spPr>
            <a:xfrm>
              <a:off x="3989891" y="3000759"/>
              <a:ext cx="472110" cy="36559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6B077F0-1ED6-BC62-2A72-1560BFDE2002}"/>
                </a:ext>
              </a:extLst>
            </p:cNvPr>
            <p:cNvSpPr/>
            <p:nvPr/>
          </p:nvSpPr>
          <p:spPr>
            <a:xfrm>
              <a:off x="5272798" y="3000759"/>
              <a:ext cx="472110" cy="36559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BB164DB-030A-7260-3779-BDE82CEA6A0C}"/>
                </a:ext>
              </a:extLst>
            </p:cNvPr>
            <p:cNvSpPr/>
            <p:nvPr/>
          </p:nvSpPr>
          <p:spPr>
            <a:xfrm>
              <a:off x="7099659" y="3000758"/>
              <a:ext cx="472110" cy="36559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A656643-6F86-A22F-59A8-63B88B932B19}"/>
                </a:ext>
              </a:extLst>
            </p:cNvPr>
            <p:cNvSpPr/>
            <p:nvPr/>
          </p:nvSpPr>
          <p:spPr>
            <a:xfrm>
              <a:off x="3979627" y="3721494"/>
              <a:ext cx="472110" cy="36559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5172BAB-F196-ADFA-7CC0-9A16F7449E7D}"/>
                </a:ext>
              </a:extLst>
            </p:cNvPr>
            <p:cNvSpPr/>
            <p:nvPr/>
          </p:nvSpPr>
          <p:spPr>
            <a:xfrm>
              <a:off x="5262535" y="3721494"/>
              <a:ext cx="472110" cy="36559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B7323B2-8BE0-EAF4-A4FA-3F5205376DED}"/>
                </a:ext>
              </a:extLst>
            </p:cNvPr>
            <p:cNvSpPr/>
            <p:nvPr/>
          </p:nvSpPr>
          <p:spPr>
            <a:xfrm>
              <a:off x="3415147" y="4473565"/>
              <a:ext cx="472110" cy="365591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55B6B2C-EAD5-C8F4-88F0-C034CA3C1370}"/>
                </a:ext>
              </a:extLst>
            </p:cNvPr>
            <p:cNvSpPr/>
            <p:nvPr/>
          </p:nvSpPr>
          <p:spPr>
            <a:xfrm>
              <a:off x="4462000" y="4473565"/>
              <a:ext cx="472110" cy="365591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A9F806C-06B9-4C31-7616-897A40335279}"/>
                </a:ext>
              </a:extLst>
            </p:cNvPr>
            <p:cNvSpPr/>
            <p:nvPr/>
          </p:nvSpPr>
          <p:spPr>
            <a:xfrm>
              <a:off x="3404882" y="5267418"/>
              <a:ext cx="472110" cy="365591"/>
            </a:xfrm>
            <a:prstGeom prst="ellipse">
              <a:avLst/>
            </a:prstGeom>
            <a:solidFill>
              <a:srgbClr val="F5B75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J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A84E4F84-3D88-4EBD-A342-DF656F1CDC86}"/>
                </a:ext>
              </a:extLst>
            </p:cNvPr>
            <p:cNvCxnSpPr/>
            <p:nvPr/>
          </p:nvCxnSpPr>
          <p:spPr>
            <a:xfrm flipH="1">
              <a:off x="5072872" y="1580178"/>
              <a:ext cx="856777" cy="63717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9A7C0EE4-35EA-74DA-C5E2-E31A2A7D6773}"/>
                </a:ext>
              </a:extLst>
            </p:cNvPr>
            <p:cNvCxnSpPr>
              <a:cxnSpLocks/>
            </p:cNvCxnSpPr>
            <p:nvPr/>
          </p:nvCxnSpPr>
          <p:spPr>
            <a:xfrm>
              <a:off x="6381231" y="1580177"/>
              <a:ext cx="785345" cy="62672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F9575620-592C-6E79-ED45-C2815BC331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8694" y="2457595"/>
              <a:ext cx="359626" cy="53272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58B55346-36AD-FBF7-0442-00E4022696AB}"/>
                </a:ext>
              </a:extLst>
            </p:cNvPr>
            <p:cNvCxnSpPr>
              <a:cxnSpLocks/>
            </p:cNvCxnSpPr>
            <p:nvPr/>
          </p:nvCxnSpPr>
          <p:spPr>
            <a:xfrm>
              <a:off x="5088060" y="2447148"/>
              <a:ext cx="301288" cy="5493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A70A8396-51AE-2964-6DD8-EE55C14C7328}"/>
                </a:ext>
              </a:extLst>
            </p:cNvPr>
            <p:cNvCxnSpPr>
              <a:cxnSpLocks/>
            </p:cNvCxnSpPr>
            <p:nvPr/>
          </p:nvCxnSpPr>
          <p:spPr>
            <a:xfrm>
              <a:off x="7335715" y="2530713"/>
              <a:ext cx="9851" cy="4073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5317B6FC-9985-C784-582F-367746D8BC33}"/>
                </a:ext>
              </a:extLst>
            </p:cNvPr>
            <p:cNvCxnSpPr>
              <a:cxnSpLocks/>
            </p:cNvCxnSpPr>
            <p:nvPr/>
          </p:nvCxnSpPr>
          <p:spPr>
            <a:xfrm>
              <a:off x="5508853" y="3366348"/>
              <a:ext cx="9851" cy="2962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5228A9C-2D32-1EFF-575D-413E1E0391E9}"/>
                </a:ext>
              </a:extLst>
            </p:cNvPr>
            <p:cNvCxnSpPr>
              <a:cxnSpLocks/>
            </p:cNvCxnSpPr>
            <p:nvPr/>
          </p:nvCxnSpPr>
          <p:spPr>
            <a:xfrm>
              <a:off x="4215683" y="3366348"/>
              <a:ext cx="9851" cy="2962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E57B517B-0DFE-E6BC-D59F-7C5DB4CE88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1055" y="4003520"/>
              <a:ext cx="359626" cy="400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26B8445F-432E-3091-68F7-DD2D627C8A84}"/>
                </a:ext>
              </a:extLst>
            </p:cNvPr>
            <p:cNvCxnSpPr>
              <a:cxnSpLocks/>
            </p:cNvCxnSpPr>
            <p:nvPr/>
          </p:nvCxnSpPr>
          <p:spPr>
            <a:xfrm>
              <a:off x="4379894" y="4034856"/>
              <a:ext cx="270128" cy="40027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AB6D0B01-208E-9C3D-0254-CF303937FBA0}"/>
                </a:ext>
              </a:extLst>
            </p:cNvPr>
            <p:cNvCxnSpPr>
              <a:cxnSpLocks/>
            </p:cNvCxnSpPr>
            <p:nvPr/>
          </p:nvCxnSpPr>
          <p:spPr>
            <a:xfrm>
              <a:off x="3640939" y="4818265"/>
              <a:ext cx="9851" cy="4073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FEE2829-DC01-05D7-0656-D26F0A2DA2FC}"/>
              </a:ext>
            </a:extLst>
          </p:cNvPr>
          <p:cNvGrpSpPr/>
          <p:nvPr/>
        </p:nvGrpSpPr>
        <p:grpSpPr>
          <a:xfrm>
            <a:off x="3809996" y="1157467"/>
            <a:ext cx="4166888" cy="4282630"/>
            <a:chOff x="3404882" y="1350379"/>
            <a:chExt cx="4166888" cy="4282630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3290493-3379-E3AB-53D6-AB68B18EDDAC}"/>
                </a:ext>
              </a:extLst>
            </p:cNvPr>
            <p:cNvSpPr/>
            <p:nvPr/>
          </p:nvSpPr>
          <p:spPr>
            <a:xfrm>
              <a:off x="5919385" y="1350379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45762F1-CEF9-8CA6-CB5D-65D0C1E70947}"/>
                </a:ext>
              </a:extLst>
            </p:cNvPr>
            <p:cNvSpPr/>
            <p:nvPr/>
          </p:nvSpPr>
          <p:spPr>
            <a:xfrm>
              <a:off x="4657004" y="2165124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51E49F2-89F1-F179-5FE5-782C54F802F7}"/>
                </a:ext>
              </a:extLst>
            </p:cNvPr>
            <p:cNvSpPr/>
            <p:nvPr/>
          </p:nvSpPr>
          <p:spPr>
            <a:xfrm>
              <a:off x="7099660" y="2165123"/>
              <a:ext cx="472110" cy="36559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98E4255-D057-A8E7-AE85-BD639604F2DB}"/>
                </a:ext>
              </a:extLst>
            </p:cNvPr>
            <p:cNvSpPr/>
            <p:nvPr/>
          </p:nvSpPr>
          <p:spPr>
            <a:xfrm>
              <a:off x="3989891" y="3000759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6C425EB-09F7-26A3-6918-C08EBC6CC817}"/>
                </a:ext>
              </a:extLst>
            </p:cNvPr>
            <p:cNvSpPr/>
            <p:nvPr/>
          </p:nvSpPr>
          <p:spPr>
            <a:xfrm>
              <a:off x="5272798" y="3000759"/>
              <a:ext cx="472110" cy="36559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740B091-10DA-EC9F-5DB5-EC4FFDEDDEB6}"/>
                </a:ext>
              </a:extLst>
            </p:cNvPr>
            <p:cNvSpPr/>
            <p:nvPr/>
          </p:nvSpPr>
          <p:spPr>
            <a:xfrm>
              <a:off x="7099659" y="3000758"/>
              <a:ext cx="472110" cy="36559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FFAFE57E-AE9E-9FEC-1083-C599D5BA0DCB}"/>
                </a:ext>
              </a:extLst>
            </p:cNvPr>
            <p:cNvSpPr/>
            <p:nvPr/>
          </p:nvSpPr>
          <p:spPr>
            <a:xfrm>
              <a:off x="3979627" y="3721494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0FA5ED6-509C-1807-6DCA-1ED28C47FFC3}"/>
                </a:ext>
              </a:extLst>
            </p:cNvPr>
            <p:cNvSpPr/>
            <p:nvPr/>
          </p:nvSpPr>
          <p:spPr>
            <a:xfrm>
              <a:off x="5262535" y="3721494"/>
              <a:ext cx="472110" cy="36559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81D9901A-0459-B59A-90CB-A84FADECCD6A}"/>
                </a:ext>
              </a:extLst>
            </p:cNvPr>
            <p:cNvSpPr/>
            <p:nvPr/>
          </p:nvSpPr>
          <p:spPr>
            <a:xfrm>
              <a:off x="3415147" y="4473565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BE4737CD-4C77-FD4C-9C4F-73D3C501FFE3}"/>
                </a:ext>
              </a:extLst>
            </p:cNvPr>
            <p:cNvSpPr/>
            <p:nvPr/>
          </p:nvSpPr>
          <p:spPr>
            <a:xfrm>
              <a:off x="4462000" y="4473565"/>
              <a:ext cx="472110" cy="365591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F50BD030-1DA1-D449-FFA9-54AA3B26CCA2}"/>
                </a:ext>
              </a:extLst>
            </p:cNvPr>
            <p:cNvSpPr/>
            <p:nvPr/>
          </p:nvSpPr>
          <p:spPr>
            <a:xfrm>
              <a:off x="3404882" y="5267418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J</a:t>
              </a: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70921A2D-6355-F0F8-4528-1DB8BE0948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72872" y="1580178"/>
              <a:ext cx="856777" cy="63717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D39A0D85-70C4-CCB6-C623-F23C7EDE9BEF}"/>
                </a:ext>
              </a:extLst>
            </p:cNvPr>
            <p:cNvCxnSpPr>
              <a:cxnSpLocks/>
            </p:cNvCxnSpPr>
            <p:nvPr/>
          </p:nvCxnSpPr>
          <p:spPr>
            <a:xfrm>
              <a:off x="6381231" y="1580177"/>
              <a:ext cx="785345" cy="62672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43378A33-0106-4987-32CA-01A4477D10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8694" y="2457595"/>
              <a:ext cx="359626" cy="53272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905ADDF2-36F7-4519-B506-4818BD35EBA1}"/>
                </a:ext>
              </a:extLst>
            </p:cNvPr>
            <p:cNvCxnSpPr>
              <a:cxnSpLocks/>
            </p:cNvCxnSpPr>
            <p:nvPr/>
          </p:nvCxnSpPr>
          <p:spPr>
            <a:xfrm>
              <a:off x="5088060" y="2447148"/>
              <a:ext cx="301288" cy="5493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19028983-18DB-3B83-AE0C-064A4C0AAF5A}"/>
                </a:ext>
              </a:extLst>
            </p:cNvPr>
            <p:cNvCxnSpPr>
              <a:cxnSpLocks/>
            </p:cNvCxnSpPr>
            <p:nvPr/>
          </p:nvCxnSpPr>
          <p:spPr>
            <a:xfrm>
              <a:off x="7335715" y="2530713"/>
              <a:ext cx="9851" cy="4073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E03D9145-02A2-4D0C-CB8D-1746DD5E8345}"/>
                </a:ext>
              </a:extLst>
            </p:cNvPr>
            <p:cNvCxnSpPr>
              <a:cxnSpLocks/>
            </p:cNvCxnSpPr>
            <p:nvPr/>
          </p:nvCxnSpPr>
          <p:spPr>
            <a:xfrm>
              <a:off x="5508853" y="3366348"/>
              <a:ext cx="9851" cy="2962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0DBB99D4-5352-63FF-85E1-31497B9B7C22}"/>
                </a:ext>
              </a:extLst>
            </p:cNvPr>
            <p:cNvCxnSpPr>
              <a:cxnSpLocks/>
            </p:cNvCxnSpPr>
            <p:nvPr/>
          </p:nvCxnSpPr>
          <p:spPr>
            <a:xfrm>
              <a:off x="4215683" y="3366348"/>
              <a:ext cx="9851" cy="2962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61F6FC8E-2888-929D-0E6F-63D54EA42A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1055" y="4003520"/>
              <a:ext cx="359626" cy="400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372CC669-0CA8-66FA-8F93-2EE210E69D19}"/>
                </a:ext>
              </a:extLst>
            </p:cNvPr>
            <p:cNvCxnSpPr>
              <a:cxnSpLocks/>
            </p:cNvCxnSpPr>
            <p:nvPr/>
          </p:nvCxnSpPr>
          <p:spPr>
            <a:xfrm>
              <a:off x="4379894" y="4034856"/>
              <a:ext cx="270128" cy="40027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8054F757-8F6C-B157-2366-B81C529C9F69}"/>
                </a:ext>
              </a:extLst>
            </p:cNvPr>
            <p:cNvCxnSpPr>
              <a:cxnSpLocks/>
            </p:cNvCxnSpPr>
            <p:nvPr/>
          </p:nvCxnSpPr>
          <p:spPr>
            <a:xfrm>
              <a:off x="3640939" y="4818265"/>
              <a:ext cx="9851" cy="4073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Arrow: Down 76">
            <a:extLst>
              <a:ext uri="{FF2B5EF4-FFF2-40B4-BE49-F238E27FC236}">
                <a16:creationId xmlns:a16="http://schemas.microsoft.com/office/drawing/2014/main" id="{04249AE2-927F-808A-F6FB-01257989EE11}"/>
              </a:ext>
            </a:extLst>
          </p:cNvPr>
          <p:cNvSpPr/>
          <p:nvPr/>
        </p:nvSpPr>
        <p:spPr>
          <a:xfrm>
            <a:off x="3954683" y="5555848"/>
            <a:ext cx="163974" cy="356886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EFC02DE-F413-A4F0-A097-08F87D1A39C8}"/>
              </a:ext>
            </a:extLst>
          </p:cNvPr>
          <p:cNvSpPr txBox="1"/>
          <p:nvPr/>
        </p:nvSpPr>
        <p:spPr>
          <a:xfrm>
            <a:off x="3375949" y="6047772"/>
            <a:ext cx="16204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ptos Serif"/>
                <a:cs typeface="Aptos Serif"/>
              </a:rPr>
              <a:t>RADCHJ : 20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58BBD0B-7590-ECDD-BE2D-2F4D9E207719}"/>
              </a:ext>
            </a:extLst>
          </p:cNvPr>
          <p:cNvGrpSpPr/>
          <p:nvPr/>
        </p:nvGrpSpPr>
        <p:grpSpPr>
          <a:xfrm>
            <a:off x="3809996" y="1157468"/>
            <a:ext cx="4166888" cy="4282630"/>
            <a:chOff x="3404882" y="1350379"/>
            <a:chExt cx="4166888" cy="428263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7E015B21-AAB1-1CD0-0C15-094AAD9E7202}"/>
                </a:ext>
              </a:extLst>
            </p:cNvPr>
            <p:cNvSpPr/>
            <p:nvPr/>
          </p:nvSpPr>
          <p:spPr>
            <a:xfrm>
              <a:off x="5919385" y="1350379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D09A3F0F-DCD7-0278-7AFE-877ED9D82D73}"/>
                </a:ext>
              </a:extLst>
            </p:cNvPr>
            <p:cNvSpPr/>
            <p:nvPr/>
          </p:nvSpPr>
          <p:spPr>
            <a:xfrm>
              <a:off x="4657004" y="2165124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A</a:t>
              </a:r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0B16DB1-A551-0605-9F68-DE04AF9AE2E0}"/>
                </a:ext>
              </a:extLst>
            </p:cNvPr>
            <p:cNvSpPr/>
            <p:nvPr/>
          </p:nvSpPr>
          <p:spPr>
            <a:xfrm>
              <a:off x="7099660" y="2165123"/>
              <a:ext cx="472110" cy="365591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99B0A017-EBE8-62FB-38AE-4FB75AED04B6}"/>
                </a:ext>
              </a:extLst>
            </p:cNvPr>
            <p:cNvSpPr/>
            <p:nvPr/>
          </p:nvSpPr>
          <p:spPr>
            <a:xfrm>
              <a:off x="3989891" y="3000759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AF92ACBD-6E4C-70AA-C48C-404861E1E748}"/>
                </a:ext>
              </a:extLst>
            </p:cNvPr>
            <p:cNvSpPr/>
            <p:nvPr/>
          </p:nvSpPr>
          <p:spPr>
            <a:xfrm>
              <a:off x="5272798" y="3000759"/>
              <a:ext cx="472110" cy="36559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AC63782-C90C-992F-9B19-86CA3EEE9548}"/>
                </a:ext>
              </a:extLst>
            </p:cNvPr>
            <p:cNvSpPr/>
            <p:nvPr/>
          </p:nvSpPr>
          <p:spPr>
            <a:xfrm>
              <a:off x="7099659" y="3000758"/>
              <a:ext cx="472110" cy="36559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6FE1739-6551-6B9B-CBC0-7758604552E9}"/>
                </a:ext>
              </a:extLst>
            </p:cNvPr>
            <p:cNvSpPr/>
            <p:nvPr/>
          </p:nvSpPr>
          <p:spPr>
            <a:xfrm>
              <a:off x="3979627" y="3721494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A9E896AD-140B-A41F-D985-C9D10867381A}"/>
                </a:ext>
              </a:extLst>
            </p:cNvPr>
            <p:cNvSpPr/>
            <p:nvPr/>
          </p:nvSpPr>
          <p:spPr>
            <a:xfrm>
              <a:off x="5262535" y="3721494"/>
              <a:ext cx="472110" cy="36559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DA6103ED-CB6D-3A7F-FA5B-CEC7016F1483}"/>
                </a:ext>
              </a:extLst>
            </p:cNvPr>
            <p:cNvSpPr/>
            <p:nvPr/>
          </p:nvSpPr>
          <p:spPr>
            <a:xfrm>
              <a:off x="3415147" y="4473565"/>
              <a:ext cx="472110" cy="365591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EBF23F2-8296-283B-0283-148B067DC31F}"/>
                </a:ext>
              </a:extLst>
            </p:cNvPr>
            <p:cNvSpPr/>
            <p:nvPr/>
          </p:nvSpPr>
          <p:spPr>
            <a:xfrm>
              <a:off x="4462000" y="4473565"/>
              <a:ext cx="472110" cy="365591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861271DE-E2CC-D6F1-CEDC-E3240031AD82}"/>
                </a:ext>
              </a:extLst>
            </p:cNvPr>
            <p:cNvSpPr/>
            <p:nvPr/>
          </p:nvSpPr>
          <p:spPr>
            <a:xfrm>
              <a:off x="3404882" y="5267418"/>
              <a:ext cx="472110" cy="365591"/>
            </a:xfrm>
            <a:prstGeom prst="ellipse">
              <a:avLst/>
            </a:prstGeom>
            <a:solidFill>
              <a:srgbClr val="F5B75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J</a:t>
              </a:r>
            </a:p>
          </p:txBody>
        </p: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C441B4AB-BE78-C716-73EE-C20924921F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72872" y="1580178"/>
              <a:ext cx="856777" cy="63717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E493B859-45C9-DE5B-AEA2-27DFE426B64B}"/>
                </a:ext>
              </a:extLst>
            </p:cNvPr>
            <p:cNvCxnSpPr>
              <a:cxnSpLocks/>
            </p:cNvCxnSpPr>
            <p:nvPr/>
          </p:nvCxnSpPr>
          <p:spPr>
            <a:xfrm>
              <a:off x="6381231" y="1580177"/>
              <a:ext cx="785345" cy="62672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7B5B2B0D-2950-FD19-21A7-91D1209134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8694" y="2457595"/>
              <a:ext cx="359626" cy="53272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0FFA4379-6065-9065-44EF-340C2C54E0BF}"/>
                </a:ext>
              </a:extLst>
            </p:cNvPr>
            <p:cNvCxnSpPr>
              <a:cxnSpLocks/>
            </p:cNvCxnSpPr>
            <p:nvPr/>
          </p:nvCxnSpPr>
          <p:spPr>
            <a:xfrm>
              <a:off x="5088060" y="2447148"/>
              <a:ext cx="301288" cy="5493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21C3C25E-62E6-CD86-397D-324705748A1F}"/>
                </a:ext>
              </a:extLst>
            </p:cNvPr>
            <p:cNvCxnSpPr>
              <a:cxnSpLocks/>
            </p:cNvCxnSpPr>
            <p:nvPr/>
          </p:nvCxnSpPr>
          <p:spPr>
            <a:xfrm>
              <a:off x="7335715" y="2530713"/>
              <a:ext cx="9851" cy="4073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9DD14C00-6E46-896B-D356-1BC3E627AE96}"/>
                </a:ext>
              </a:extLst>
            </p:cNvPr>
            <p:cNvCxnSpPr>
              <a:cxnSpLocks/>
            </p:cNvCxnSpPr>
            <p:nvPr/>
          </p:nvCxnSpPr>
          <p:spPr>
            <a:xfrm>
              <a:off x="5508853" y="3366348"/>
              <a:ext cx="9851" cy="2962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F28CDAE8-1774-4A44-8DED-A01A73695898}"/>
                </a:ext>
              </a:extLst>
            </p:cNvPr>
            <p:cNvCxnSpPr>
              <a:cxnSpLocks/>
            </p:cNvCxnSpPr>
            <p:nvPr/>
          </p:nvCxnSpPr>
          <p:spPr>
            <a:xfrm>
              <a:off x="4215683" y="3366348"/>
              <a:ext cx="9851" cy="2962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8AB31BAC-B0AD-5AF6-1E24-DB0E658686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1055" y="4003520"/>
              <a:ext cx="359626" cy="400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C968ADE2-B859-47D4-F77C-56F01A33D1CA}"/>
                </a:ext>
              </a:extLst>
            </p:cNvPr>
            <p:cNvCxnSpPr>
              <a:cxnSpLocks/>
            </p:cNvCxnSpPr>
            <p:nvPr/>
          </p:nvCxnSpPr>
          <p:spPr>
            <a:xfrm>
              <a:off x="4379894" y="4034856"/>
              <a:ext cx="270128" cy="40027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5B0C21D9-84CC-46C1-DC57-E00947160578}"/>
                </a:ext>
              </a:extLst>
            </p:cNvPr>
            <p:cNvCxnSpPr>
              <a:cxnSpLocks/>
            </p:cNvCxnSpPr>
            <p:nvPr/>
          </p:nvCxnSpPr>
          <p:spPr>
            <a:xfrm>
              <a:off x="3640939" y="4818265"/>
              <a:ext cx="9851" cy="4073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Arrow: Down 103">
            <a:extLst>
              <a:ext uri="{FF2B5EF4-FFF2-40B4-BE49-F238E27FC236}">
                <a16:creationId xmlns:a16="http://schemas.microsoft.com/office/drawing/2014/main" id="{58BA7EED-497B-1B6D-7A71-281072C8DAF1}"/>
              </a:ext>
            </a:extLst>
          </p:cNvPr>
          <p:cNvSpPr/>
          <p:nvPr/>
        </p:nvSpPr>
        <p:spPr>
          <a:xfrm>
            <a:off x="5013767" y="4705109"/>
            <a:ext cx="163974" cy="356886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BC2B079-36AA-B563-5F78-5A3D9D304C3E}"/>
              </a:ext>
            </a:extLst>
          </p:cNvPr>
          <p:cNvSpPr txBox="1"/>
          <p:nvPr/>
        </p:nvSpPr>
        <p:spPr>
          <a:xfrm>
            <a:off x="4483261" y="5197033"/>
            <a:ext cx="16204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ptos Serif"/>
                <a:cs typeface="Aptos Serif"/>
              </a:rPr>
              <a:t>RADCI : 40</a:t>
            </a:r>
          </a:p>
        </p:txBody>
      </p:sp>
      <p:sp>
        <p:nvSpPr>
          <p:cNvPr id="108" name="Arrow: Down 107">
            <a:extLst>
              <a:ext uri="{FF2B5EF4-FFF2-40B4-BE49-F238E27FC236}">
                <a16:creationId xmlns:a16="http://schemas.microsoft.com/office/drawing/2014/main" id="{BFD532B1-3858-E9AD-ABB0-C42C1D1D1194}"/>
              </a:ext>
            </a:extLst>
          </p:cNvPr>
          <p:cNvSpPr/>
          <p:nvPr/>
        </p:nvSpPr>
        <p:spPr>
          <a:xfrm>
            <a:off x="5831711" y="3979762"/>
            <a:ext cx="163974" cy="356886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6326F85-5F03-25BB-E032-D44486406B47}"/>
              </a:ext>
            </a:extLst>
          </p:cNvPr>
          <p:cNvSpPr txBox="1"/>
          <p:nvPr/>
        </p:nvSpPr>
        <p:spPr>
          <a:xfrm>
            <a:off x="5455534" y="4336648"/>
            <a:ext cx="12346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ptos Serif"/>
                <a:cs typeface="Aptos Serif"/>
              </a:rPr>
              <a:t>RAEF : 10</a:t>
            </a:r>
          </a:p>
        </p:txBody>
      </p:sp>
      <p:sp>
        <p:nvSpPr>
          <p:cNvPr id="112" name="Arrow: Down 111">
            <a:extLst>
              <a:ext uri="{FF2B5EF4-FFF2-40B4-BE49-F238E27FC236}">
                <a16:creationId xmlns:a16="http://schemas.microsoft.com/office/drawing/2014/main" id="{8AAC2625-9887-4D51-0ECF-268E0770BA16}"/>
              </a:ext>
            </a:extLst>
          </p:cNvPr>
          <p:cNvSpPr/>
          <p:nvPr/>
        </p:nvSpPr>
        <p:spPr>
          <a:xfrm>
            <a:off x="7652795" y="3302643"/>
            <a:ext cx="163974" cy="356886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52C921C-8D3E-F138-CDFB-7A12075CF5E5}"/>
              </a:ext>
            </a:extLst>
          </p:cNvPr>
          <p:cNvSpPr txBox="1"/>
          <p:nvPr/>
        </p:nvSpPr>
        <p:spPr>
          <a:xfrm>
            <a:off x="7276618" y="3659529"/>
            <a:ext cx="12346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ptos Serif"/>
                <a:cs typeface="Aptos Serif"/>
              </a:rPr>
              <a:t>RBG : 20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16742848-8B25-5515-034A-C1568DA86711}"/>
              </a:ext>
            </a:extLst>
          </p:cNvPr>
          <p:cNvSpPr/>
          <p:nvPr/>
        </p:nvSpPr>
        <p:spPr>
          <a:xfrm rot="720000">
            <a:off x="5918090" y="1089160"/>
            <a:ext cx="407256" cy="10479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40693B-937B-D95E-A3D8-4AFC4548BB03}"/>
              </a:ext>
            </a:extLst>
          </p:cNvPr>
          <p:cNvSpPr txBox="1"/>
          <p:nvPr/>
        </p:nvSpPr>
        <p:spPr>
          <a:xfrm>
            <a:off x="4932546" y="902684"/>
            <a:ext cx="107410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Loop PC</a:t>
            </a:r>
          </a:p>
        </p:txBody>
      </p:sp>
    </p:spTree>
    <p:extLst>
      <p:ext uri="{BB962C8B-B14F-4D97-AF65-F5344CB8AC3E}">
        <p14:creationId xmlns:p14="http://schemas.microsoft.com/office/powerpoint/2010/main" val="279660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80" grpId="0"/>
      <p:bldP spid="104" grpId="0" animBg="1"/>
      <p:bldP spid="106" grpId="0"/>
      <p:bldP spid="108" grpId="0" animBg="1"/>
      <p:bldP spid="110" grpId="0"/>
      <p:bldP spid="112" grpId="0" animBg="1"/>
      <p:bldP spid="1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D6546-5F48-1906-8093-DBAD78EA7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B543F4-5C5E-686F-550E-042BCB742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 dirty="0">
                <a:solidFill>
                  <a:schemeClr val="tx2">
                    <a:lumMod val="76000"/>
                    <a:lumOff val="24000"/>
                  </a:schemeClr>
                </a:solidFill>
              </a:rPr>
              <a:t>New design of  loop iteration count buffer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EACF7A0-98EF-AB58-6C38-B818FEA2C822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>
            <a:solidFill>
              <a:srgbClr val="4472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AA48CD-D9FD-6D68-75C0-8FCEA366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4372" y="6404578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rgbClr val="C00000"/>
                </a:solidFill>
              </a:rPr>
              <a:t>19</a:t>
            </a:fld>
            <a:endParaRPr lang="en-US" sz="1800">
              <a:solidFill>
                <a:srgbClr val="C00000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8DECF5D-55B8-4949-30A7-4A6F15ACEEB7}"/>
              </a:ext>
            </a:extLst>
          </p:cNvPr>
          <p:cNvGraphicFramePr>
            <a:graphicFrameLocks noGrp="1"/>
          </p:cNvGraphicFramePr>
          <p:nvPr/>
        </p:nvGraphicFramePr>
        <p:xfrm>
          <a:off x="2416385" y="1431700"/>
          <a:ext cx="6410007" cy="1770196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199610">
                  <a:extLst>
                    <a:ext uri="{9D8B030D-6E8A-4147-A177-3AD203B41FA5}">
                      <a16:colId xmlns:a16="http://schemas.microsoft.com/office/drawing/2014/main" val="1167441122"/>
                    </a:ext>
                  </a:extLst>
                </a:gridCol>
                <a:gridCol w="1213721">
                  <a:extLst>
                    <a:ext uri="{9D8B030D-6E8A-4147-A177-3AD203B41FA5}">
                      <a16:colId xmlns:a16="http://schemas.microsoft.com/office/drawing/2014/main" val="1104615122"/>
                    </a:ext>
                  </a:extLst>
                </a:gridCol>
                <a:gridCol w="1312393">
                  <a:extLst>
                    <a:ext uri="{9D8B030D-6E8A-4147-A177-3AD203B41FA5}">
                      <a16:colId xmlns:a16="http://schemas.microsoft.com/office/drawing/2014/main" val="3657080215"/>
                    </a:ext>
                  </a:extLst>
                </a:gridCol>
                <a:gridCol w="1502085">
                  <a:extLst>
                    <a:ext uri="{9D8B030D-6E8A-4147-A177-3AD203B41FA5}">
                      <a16:colId xmlns:a16="http://schemas.microsoft.com/office/drawing/2014/main" val="620674978"/>
                    </a:ext>
                  </a:extLst>
                </a:gridCol>
                <a:gridCol w="1182198">
                  <a:extLst>
                    <a:ext uri="{9D8B030D-6E8A-4147-A177-3AD203B41FA5}">
                      <a16:colId xmlns:a16="http://schemas.microsoft.com/office/drawing/2014/main" val="2463739761"/>
                    </a:ext>
                  </a:extLst>
                </a:gridCol>
              </a:tblGrid>
              <a:tr h="1180132">
                <a:tc>
                  <a:txBody>
                    <a:bodyPr/>
                    <a:lstStyle/>
                    <a:p>
                      <a:pPr algn="ctr"/>
                      <a:r>
                        <a:rPr lang="en-US" err="1">
                          <a:solidFill>
                            <a:schemeClr val="tx1"/>
                          </a:solidFill>
                        </a:rPr>
                        <a:t>Progra</a:t>
                      </a:r>
                      <a:r>
                        <a:rPr lang="en-US">
                          <a:solidFill>
                            <a:schemeClr val="tx1"/>
                          </a:solidFill>
                        </a:rPr>
                        <a:t>m Counter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Target Address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Iteration</a:t>
                      </a:r>
                    </a:p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Count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Non-Speculative Counter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Prefetch Counter</a:t>
                      </a:r>
                      <a:endParaRPr lang="en-US" err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721414"/>
                  </a:ext>
                </a:extLst>
              </a:tr>
              <a:tr h="59006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400" b="0" i="0" u="none" strike="noStrike" noProof="0">
                        <a:latin typeface="Aptos"/>
                      </a:endParaRP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400" b="0" i="0" u="none" strike="noStrike" noProof="0">
                        <a:latin typeface="Aptos"/>
                      </a:endParaRP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400" b="0" i="0" u="none" strike="noStrike" noProof="0">
                        <a:latin typeface="Aptos"/>
                      </a:endParaRP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400" b="0" i="0" u="none" strike="noStrike" noProof="0">
                        <a:latin typeface="Aptos"/>
                      </a:endParaRP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4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718975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8E1AD4E2-8569-5D77-1C73-426B70DEE74B}"/>
              </a:ext>
            </a:extLst>
          </p:cNvPr>
          <p:cNvGrpSpPr/>
          <p:nvPr/>
        </p:nvGrpSpPr>
        <p:grpSpPr>
          <a:xfrm>
            <a:off x="5422398" y="2922607"/>
            <a:ext cx="135037" cy="974203"/>
            <a:chOff x="5951316" y="2922607"/>
            <a:chExt cx="135037" cy="974203"/>
          </a:xfrm>
        </p:grpSpPr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E34C5B84-1526-ED05-DD94-9168022A2EA5}"/>
                </a:ext>
              </a:extLst>
            </p:cNvPr>
            <p:cNvSpPr/>
            <p:nvPr/>
          </p:nvSpPr>
          <p:spPr>
            <a:xfrm>
              <a:off x="5951316" y="3048000"/>
              <a:ext cx="135037" cy="84881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AD38E25-C6F2-6708-79A3-C4ABE65F3977}"/>
                </a:ext>
              </a:extLst>
            </p:cNvPr>
            <p:cNvSpPr/>
            <p:nvPr/>
          </p:nvSpPr>
          <p:spPr>
            <a:xfrm>
              <a:off x="5951316" y="2922607"/>
              <a:ext cx="125392" cy="12539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CA0A76B-698A-EED2-8508-0922BC4566D0}"/>
              </a:ext>
            </a:extLst>
          </p:cNvPr>
          <p:cNvGraphicFramePr>
            <a:graphicFrameLocks noGrp="1"/>
          </p:cNvGraphicFramePr>
          <p:nvPr/>
        </p:nvGraphicFramePr>
        <p:xfrm>
          <a:off x="4128145" y="3975656"/>
          <a:ext cx="2608456" cy="1522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025">
                  <a:extLst>
                    <a:ext uri="{9D8B030D-6E8A-4147-A177-3AD203B41FA5}">
                      <a16:colId xmlns:a16="http://schemas.microsoft.com/office/drawing/2014/main" val="656226392"/>
                    </a:ext>
                  </a:extLst>
                </a:gridCol>
                <a:gridCol w="1265431">
                  <a:extLst>
                    <a:ext uri="{9D8B030D-6E8A-4147-A177-3AD203B41FA5}">
                      <a16:colId xmlns:a16="http://schemas.microsoft.com/office/drawing/2014/main" val="1413766007"/>
                    </a:ext>
                  </a:extLst>
                </a:gridCol>
              </a:tblGrid>
              <a:tr h="734785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Branch History</a:t>
                      </a:r>
                    </a:p>
                  </a:txBody>
                  <a:tcPr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Iteration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count</a:t>
                      </a:r>
                    </a:p>
                  </a:txBody>
                  <a:tcPr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916840"/>
                  </a:ext>
                </a:extLst>
              </a:tr>
              <a:tr h="3936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576090"/>
                  </a:ext>
                </a:extLst>
              </a:tr>
              <a:tr h="3936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808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94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EA402-5177-0E25-8298-EADEA93D8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130C56-C9CD-AC50-DA98-B28BFAA6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Where speculative iteration counter is used? </a:t>
            </a:r>
            <a:endParaRPr lang="en-US" sz="3500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6BA24B-B6EA-0253-BD5E-7E68733D251C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FB41A7-C12F-3794-3FFC-6DD32968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694D40-97F3-C3C6-0D6D-513A848E0A4D}"/>
              </a:ext>
            </a:extLst>
          </p:cNvPr>
          <p:cNvSpPr txBox="1"/>
          <p:nvPr/>
        </p:nvSpPr>
        <p:spPr>
          <a:xfrm>
            <a:off x="541421" y="833350"/>
            <a:ext cx="8971686" cy="3781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Speculative iteration counter is used to override the branch predictor's misprediction 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16E47CD-A75C-412C-08D9-60E695EDEC12}"/>
              </a:ext>
            </a:extLst>
          </p:cNvPr>
          <p:cNvGrpSpPr/>
          <p:nvPr/>
        </p:nvGrpSpPr>
        <p:grpSpPr>
          <a:xfrm>
            <a:off x="1108477" y="1363090"/>
            <a:ext cx="9301157" cy="2828604"/>
            <a:chOff x="1108477" y="1363090"/>
            <a:chExt cx="9301157" cy="282860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0FB741-9AC3-B961-8563-3A7B099C4F5C}"/>
                </a:ext>
              </a:extLst>
            </p:cNvPr>
            <p:cNvSpPr/>
            <p:nvPr/>
          </p:nvSpPr>
          <p:spPr>
            <a:xfrm>
              <a:off x="1608229" y="1644527"/>
              <a:ext cx="1612066" cy="32671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300">
                  <a:solidFill>
                    <a:schemeClr val="tx1"/>
                  </a:solidFill>
                </a:rPr>
                <a:t>Check for PC in LTB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B67BDF6-B4CA-E421-E218-862356FAF1EA}"/>
                </a:ext>
              </a:extLst>
            </p:cNvPr>
            <p:cNvSpPr/>
            <p:nvPr/>
          </p:nvSpPr>
          <p:spPr>
            <a:xfrm>
              <a:off x="3810920" y="1644526"/>
              <a:ext cx="1612066" cy="319791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300">
                  <a:solidFill>
                    <a:schemeClr val="tx1"/>
                  </a:solidFill>
                </a:rPr>
                <a:t>If PC found in LTB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075666C-5BF4-CB8C-3BB6-B2D91AEE9992}"/>
                </a:ext>
              </a:extLst>
            </p:cNvPr>
            <p:cNvCxnSpPr/>
            <p:nvPr/>
          </p:nvCxnSpPr>
          <p:spPr>
            <a:xfrm>
              <a:off x="1108477" y="1787435"/>
              <a:ext cx="476102" cy="72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5065DA-ED94-D8CA-A205-29E3044CED3D}"/>
                </a:ext>
              </a:extLst>
            </p:cNvPr>
            <p:cNvSpPr/>
            <p:nvPr/>
          </p:nvSpPr>
          <p:spPr>
            <a:xfrm>
              <a:off x="1585284" y="2596194"/>
              <a:ext cx="1612066" cy="3197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300">
                  <a:solidFill>
                    <a:schemeClr val="tx1"/>
                  </a:solidFill>
                </a:rPr>
                <a:t>PC Not found in LTB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3CE82C8-0AA9-2B55-A2DC-46DBAF684BE5}"/>
                </a:ext>
              </a:extLst>
            </p:cNvPr>
            <p:cNvGrpSpPr/>
            <p:nvPr/>
          </p:nvGrpSpPr>
          <p:grpSpPr>
            <a:xfrm>
              <a:off x="6178808" y="1363090"/>
              <a:ext cx="1308943" cy="910423"/>
              <a:chOff x="6563316" y="1212459"/>
              <a:chExt cx="1571218" cy="1255945"/>
            </a:xfrm>
          </p:grpSpPr>
          <p:sp>
            <p:nvSpPr>
              <p:cNvPr id="16" name="Flowchart: Decision 15">
                <a:extLst>
                  <a:ext uri="{FF2B5EF4-FFF2-40B4-BE49-F238E27FC236}">
                    <a16:creationId xmlns:a16="http://schemas.microsoft.com/office/drawing/2014/main" id="{CFA6BD2F-2593-5AC0-CC30-6B6463310986}"/>
                  </a:ext>
                </a:extLst>
              </p:cNvPr>
              <p:cNvSpPr/>
              <p:nvPr/>
            </p:nvSpPr>
            <p:spPr>
              <a:xfrm>
                <a:off x="6563316" y="1212459"/>
                <a:ext cx="1571218" cy="1255945"/>
              </a:xfrm>
              <a:prstGeom prst="flowChartDecision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en-US" sz="13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3D2103-6A26-7A87-C5AB-712B7DD4AF7C}"/>
                  </a:ext>
                </a:extLst>
              </p:cNvPr>
              <p:cNvSpPr txBox="1"/>
              <p:nvPr/>
            </p:nvSpPr>
            <p:spPr>
              <a:xfrm>
                <a:off x="6860859" y="1731940"/>
                <a:ext cx="1158881" cy="403355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300"/>
                  <a:t>TC == SIC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612F3E8-FA2D-3FA8-68A2-43651FEEC432}"/>
                </a:ext>
              </a:extLst>
            </p:cNvPr>
            <p:cNvSpPr/>
            <p:nvPr/>
          </p:nvSpPr>
          <p:spPr>
            <a:xfrm>
              <a:off x="8491639" y="1657837"/>
              <a:ext cx="1612066" cy="32671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</a:rPr>
                <a:t>Check Confidence bit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267633-9E78-846B-A649-ADAB0131D6E6}"/>
                </a:ext>
              </a:extLst>
            </p:cNvPr>
            <p:cNvSpPr/>
            <p:nvPr/>
          </p:nvSpPr>
          <p:spPr>
            <a:xfrm>
              <a:off x="9202924" y="2738192"/>
              <a:ext cx="1206710" cy="63052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</a:rPr>
                <a:t>Predict branch not taken </a:t>
              </a:r>
            </a:p>
            <a:p>
              <a:pPr algn="ctr"/>
              <a:r>
                <a:rPr lang="en-US" sz="1200">
                  <a:solidFill>
                    <a:schemeClr val="tx1"/>
                  </a:solidFill>
                </a:rPr>
                <a:t>(loop exit)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22A2ECF-D08A-716A-3747-0A95F354CE54}"/>
                </a:ext>
              </a:extLst>
            </p:cNvPr>
            <p:cNvSpPr/>
            <p:nvPr/>
          </p:nvSpPr>
          <p:spPr>
            <a:xfrm>
              <a:off x="6319539" y="2749260"/>
              <a:ext cx="1153172" cy="32671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300">
                  <a:solidFill>
                    <a:schemeClr val="tx1"/>
                  </a:solidFill>
                </a:rPr>
                <a:t>SIC ++ 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9006566-273A-F7DC-9BCB-385020961730}"/>
                </a:ext>
              </a:extLst>
            </p:cNvPr>
            <p:cNvCxnSpPr/>
            <p:nvPr/>
          </p:nvCxnSpPr>
          <p:spPr>
            <a:xfrm>
              <a:off x="3236297" y="1804423"/>
              <a:ext cx="542924" cy="72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FFFD469-7D69-82CA-2F8B-3FE1B0E56B83}"/>
                </a:ext>
              </a:extLst>
            </p:cNvPr>
            <p:cNvCxnSpPr>
              <a:cxnSpLocks/>
            </p:cNvCxnSpPr>
            <p:nvPr/>
          </p:nvCxnSpPr>
          <p:spPr>
            <a:xfrm>
              <a:off x="5423690" y="1804422"/>
              <a:ext cx="755523" cy="1644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D429C71-7008-FCA2-8D72-AAC63B4121E0}"/>
                </a:ext>
              </a:extLst>
            </p:cNvPr>
            <p:cNvCxnSpPr>
              <a:cxnSpLocks/>
            </p:cNvCxnSpPr>
            <p:nvPr/>
          </p:nvCxnSpPr>
          <p:spPr>
            <a:xfrm>
              <a:off x="7465769" y="1817731"/>
              <a:ext cx="910954" cy="72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8A0BB49-9C1F-878C-364D-911AD982F4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27786" y="2283584"/>
              <a:ext cx="100" cy="46167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A7AFAD3-5CB2-309F-A7B5-8AE46D2B2F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10759" y="1970799"/>
              <a:ext cx="101" cy="61287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94BECC2-CB11-779A-3DAD-B6B69082D3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83084" y="1984109"/>
              <a:ext cx="101" cy="72760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606EFDEE-ACA5-AFD3-5283-94B3F95E2B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03110" y="2915812"/>
              <a:ext cx="101" cy="79042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A1466C8-8E67-3D5C-767E-B82D6A38F22E}"/>
                </a:ext>
              </a:extLst>
            </p:cNvPr>
            <p:cNvSpPr/>
            <p:nvPr/>
          </p:nvSpPr>
          <p:spPr>
            <a:xfrm>
              <a:off x="1585283" y="3707583"/>
              <a:ext cx="1504990" cy="484111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300">
                  <a:solidFill>
                    <a:schemeClr val="tx1"/>
                  </a:solidFill>
                </a:rPr>
                <a:t>Branch Predictor make decision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FAF478A-2452-5719-4FFD-B72F7CD4001F}"/>
                </a:ext>
              </a:extLst>
            </p:cNvPr>
            <p:cNvSpPr txBox="1"/>
            <p:nvPr/>
          </p:nvSpPr>
          <p:spPr>
            <a:xfrm>
              <a:off x="3303117" y="1855912"/>
              <a:ext cx="542018" cy="29238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300"/>
                <a:t>Yes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B348C65-C4F8-153C-F071-CE8B2E42E4AE}"/>
                </a:ext>
              </a:extLst>
            </p:cNvPr>
            <p:cNvSpPr txBox="1"/>
            <p:nvPr/>
          </p:nvSpPr>
          <p:spPr>
            <a:xfrm>
              <a:off x="7578479" y="1835947"/>
              <a:ext cx="542018" cy="29238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300"/>
                <a:t>Yes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34C7040-A133-CD7D-058F-CE7774EC4C78}"/>
                </a:ext>
              </a:extLst>
            </p:cNvPr>
            <p:cNvSpPr txBox="1"/>
            <p:nvPr/>
          </p:nvSpPr>
          <p:spPr>
            <a:xfrm>
              <a:off x="6890138" y="2348384"/>
              <a:ext cx="465535" cy="29238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300"/>
                <a:t>No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45F6FF6-ACC3-1BD4-2E21-6862EAEBC996}"/>
                </a:ext>
              </a:extLst>
            </p:cNvPr>
            <p:cNvSpPr txBox="1"/>
            <p:nvPr/>
          </p:nvSpPr>
          <p:spPr>
            <a:xfrm>
              <a:off x="9819412" y="2348383"/>
              <a:ext cx="576322" cy="29238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300"/>
                <a:t>Yes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4E584BC-FDD2-1F47-1ABF-DAF451B71B69}"/>
                </a:ext>
              </a:extLst>
            </p:cNvPr>
            <p:cNvSpPr txBox="1"/>
            <p:nvPr/>
          </p:nvSpPr>
          <p:spPr>
            <a:xfrm>
              <a:off x="2308844" y="2168698"/>
              <a:ext cx="465535" cy="29238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300"/>
                <a:t>No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D6226F65-8C9F-584A-C83F-174B911AF299}"/>
                </a:ext>
              </a:extLst>
            </p:cNvPr>
            <p:cNvCxnSpPr/>
            <p:nvPr/>
          </p:nvCxnSpPr>
          <p:spPr>
            <a:xfrm>
              <a:off x="8766151" y="1983219"/>
              <a:ext cx="19543" cy="1588889"/>
            </a:xfrm>
            <a:prstGeom prst="straightConnector1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9C8125F-E6B3-2A9B-5477-CF221889EAB4}"/>
                </a:ext>
              </a:extLst>
            </p:cNvPr>
            <p:cNvSpPr txBox="1"/>
            <p:nvPr/>
          </p:nvSpPr>
          <p:spPr>
            <a:xfrm>
              <a:off x="8274468" y="2348384"/>
              <a:ext cx="465535" cy="29238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300"/>
                <a:t>No</a:t>
              </a:r>
            </a:p>
          </p:txBody>
        </p:sp>
        <p:cxnSp>
          <p:nvCxnSpPr>
            <p:cNvPr id="7" name="Connector: Elbow 6">
              <a:extLst>
                <a:ext uri="{FF2B5EF4-FFF2-40B4-BE49-F238E27FC236}">
                  <a16:creationId xmlns:a16="http://schemas.microsoft.com/office/drawing/2014/main" id="{631C7CEE-10CB-C236-13DE-8A851FA18360}"/>
                </a:ext>
              </a:extLst>
            </p:cNvPr>
            <p:cNvCxnSpPr/>
            <p:nvPr/>
          </p:nvCxnSpPr>
          <p:spPr>
            <a:xfrm flipH="1">
              <a:off x="2288994" y="2914201"/>
              <a:ext cx="4003504" cy="161385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67E93F2-CDC9-90C5-512B-A8272EA65C89}"/>
                </a:ext>
              </a:extLst>
            </p:cNvPr>
            <p:cNvCxnSpPr/>
            <p:nvPr/>
          </p:nvCxnSpPr>
          <p:spPr>
            <a:xfrm flipH="1" flipV="1">
              <a:off x="2300934" y="3542122"/>
              <a:ext cx="6485743" cy="1377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E77876B8-7EE2-D4DE-4653-9E94B43A6CCB}"/>
              </a:ext>
            </a:extLst>
          </p:cNvPr>
          <p:cNvSpPr/>
          <p:nvPr/>
        </p:nvSpPr>
        <p:spPr>
          <a:xfrm>
            <a:off x="839312" y="4818430"/>
            <a:ext cx="10443989" cy="8317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If they match and the predictor is confident, it safely overrides the baseline branch predictor by forcing a "Not-Taken" prediction to correctly terminate the loop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04AD67D-6A71-E421-EC5D-4B48855E77BD}"/>
              </a:ext>
            </a:extLst>
          </p:cNvPr>
          <p:cNvGrpSpPr/>
          <p:nvPr/>
        </p:nvGrpSpPr>
        <p:grpSpPr>
          <a:xfrm>
            <a:off x="6178808" y="1363090"/>
            <a:ext cx="1308943" cy="910423"/>
            <a:chOff x="6563316" y="1212459"/>
            <a:chExt cx="1571218" cy="1255945"/>
          </a:xfrm>
        </p:grpSpPr>
        <p:sp>
          <p:nvSpPr>
            <p:cNvPr id="8" name="Flowchart: Decision 7">
              <a:extLst>
                <a:ext uri="{FF2B5EF4-FFF2-40B4-BE49-F238E27FC236}">
                  <a16:creationId xmlns:a16="http://schemas.microsoft.com/office/drawing/2014/main" id="{D9F79381-A514-D8DD-8016-343C583D2E88}"/>
                </a:ext>
              </a:extLst>
            </p:cNvPr>
            <p:cNvSpPr/>
            <p:nvPr/>
          </p:nvSpPr>
          <p:spPr>
            <a:xfrm>
              <a:off x="6563316" y="1212459"/>
              <a:ext cx="1571218" cy="1255945"/>
            </a:xfrm>
            <a:prstGeom prst="flowChartDecision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n-US" sz="1300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549E46-16CE-E623-BC68-A0ADBF8AAF18}"/>
                </a:ext>
              </a:extLst>
            </p:cNvPr>
            <p:cNvSpPr txBox="1"/>
            <p:nvPr/>
          </p:nvSpPr>
          <p:spPr>
            <a:xfrm>
              <a:off x="6860859" y="1680662"/>
              <a:ext cx="1158881" cy="40335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300"/>
                <a:t>TC == SIC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906A38A-9D7D-3A4F-AB2A-ACDFCE8C3512}"/>
              </a:ext>
            </a:extLst>
          </p:cNvPr>
          <p:cNvSpPr/>
          <p:nvPr/>
        </p:nvSpPr>
        <p:spPr>
          <a:xfrm>
            <a:off x="8491639" y="1657837"/>
            <a:ext cx="1612066" cy="326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Check Confidence bit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F4A35B6-821C-191B-8828-D03BD044C079}"/>
              </a:ext>
            </a:extLst>
          </p:cNvPr>
          <p:cNvSpPr/>
          <p:nvPr/>
        </p:nvSpPr>
        <p:spPr>
          <a:xfrm>
            <a:off x="9202924" y="2738192"/>
            <a:ext cx="1206710" cy="6305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Predict branch not taken </a:t>
            </a:r>
          </a:p>
          <a:p>
            <a:pPr algn="ctr"/>
            <a:r>
              <a:rPr lang="en-US" sz="1200">
                <a:solidFill>
                  <a:schemeClr val="tx1"/>
                </a:solidFill>
              </a:rPr>
              <a:t>(loop exit)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560F555-891C-9E2C-9EEA-DA868AE7D0E1}"/>
              </a:ext>
            </a:extLst>
          </p:cNvPr>
          <p:cNvSpPr txBox="1"/>
          <p:nvPr/>
        </p:nvSpPr>
        <p:spPr>
          <a:xfrm>
            <a:off x="560007" y="1158161"/>
            <a:ext cx="2937710" cy="33855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Phase 1: Branch Prediction</a:t>
            </a:r>
          </a:p>
        </p:txBody>
      </p:sp>
    </p:spTree>
    <p:extLst>
      <p:ext uri="{BB962C8B-B14F-4D97-AF65-F5344CB8AC3E}">
        <p14:creationId xmlns:p14="http://schemas.microsoft.com/office/powerpoint/2010/main" val="123558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0" grpId="0" animBg="1"/>
      <p:bldP spid="32" grpId="0" animBg="1"/>
      <p:bldP spid="4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98BFA-C80F-8CF5-E9DF-9A67FD859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940223-03DA-2105-A55C-657DAC09F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1397711"/>
            <a:ext cx="11068050" cy="419592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5F7AF55-B27C-5832-9FC8-1202DD79B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2">
                    <a:lumMod val="76000"/>
                    <a:lumOff val="24000"/>
                  </a:schemeClr>
                </a:solidFill>
              </a:rPr>
              <a:t>Loop iteration count accuracy for SPEC workload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32D701D-A042-B523-7E23-538DA4E21133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>
            <a:solidFill>
              <a:srgbClr val="4472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A7D68-4AEE-3257-4993-FBE0D9AF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5790" y="634670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rgbClr val="C00000"/>
                </a:solidFill>
              </a:rPr>
              <a:t>20</a:t>
            </a:fld>
            <a:endParaRPr lang="en-US" sz="1800">
              <a:solidFill>
                <a:srgbClr val="C00000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B8A912-E71C-A734-ACAB-9E72D5B0AE9C}"/>
              </a:ext>
            </a:extLst>
          </p:cNvPr>
          <p:cNvSpPr/>
          <p:nvPr/>
        </p:nvSpPr>
        <p:spPr>
          <a:xfrm>
            <a:off x="906106" y="5534911"/>
            <a:ext cx="10432965" cy="8131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We achieve </a:t>
            </a:r>
            <a:r>
              <a:rPr lang="en-US" b="1">
                <a:solidFill>
                  <a:schemeClr val="tx1"/>
                </a:solidFill>
              </a:rPr>
              <a:t>~99% </a:t>
            </a:r>
            <a:r>
              <a:rPr lang="en-US">
                <a:solidFill>
                  <a:schemeClr val="tx1"/>
                </a:solidFill>
              </a:rPr>
              <a:t>accuracy  in SPEC CPU17 workload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42B27E-53A4-2FD7-17A0-F4AA57A4BA15}"/>
              </a:ext>
            </a:extLst>
          </p:cNvPr>
          <p:cNvSpPr/>
          <p:nvPr/>
        </p:nvSpPr>
        <p:spPr>
          <a:xfrm>
            <a:off x="11064673" y="1429112"/>
            <a:ext cx="376177" cy="2691113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9F77D1-807D-2ADE-AC62-ABA6F7BE2E92}"/>
              </a:ext>
            </a:extLst>
          </p:cNvPr>
          <p:cNvSpPr/>
          <p:nvPr/>
        </p:nvSpPr>
        <p:spPr>
          <a:xfrm>
            <a:off x="533400" y="998202"/>
            <a:ext cx="2514600" cy="533399"/>
          </a:xfrm>
          <a:prstGeom prst="rect">
            <a:avLst/>
          </a:prstGeom>
          <a:solidFill>
            <a:srgbClr val="E0C1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Data prefetcher</a:t>
            </a:r>
          </a:p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L1D: Berti, L2: IP Stride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D27473-2B9D-E7BB-51AF-1C7EB1022776}"/>
              </a:ext>
            </a:extLst>
          </p:cNvPr>
          <p:cNvSpPr/>
          <p:nvPr/>
        </p:nvSpPr>
        <p:spPr>
          <a:xfrm>
            <a:off x="3156857" y="998202"/>
            <a:ext cx="2514600" cy="533399"/>
          </a:xfrm>
          <a:prstGeom prst="rect">
            <a:avLst/>
          </a:prstGeom>
          <a:solidFill>
            <a:srgbClr val="E0C1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Replacement policy</a:t>
            </a:r>
          </a:p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L2: SRRIP, LLC: Mockingjay</a:t>
            </a:r>
          </a:p>
        </p:txBody>
      </p:sp>
    </p:spTree>
    <p:extLst>
      <p:ext uri="{BB962C8B-B14F-4D97-AF65-F5344CB8AC3E}">
        <p14:creationId xmlns:p14="http://schemas.microsoft.com/office/powerpoint/2010/main" val="324666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75AAA081-5001-1298-2A52-5B0B1199D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483720-C4C5-CDF1-085C-8365B195E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866" y="3051931"/>
            <a:ext cx="10444841" cy="76212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400" b="1">
                <a:solidFill>
                  <a:schemeClr val="tx2">
                    <a:lumMod val="76000"/>
                    <a:lumOff val="24000"/>
                  </a:schemeClr>
                </a:solidFill>
              </a:rPr>
              <a:t>Thank You</a:t>
            </a:r>
            <a:endParaRPr lang="en-US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sp>
        <p:nvSpPr>
          <p:cNvPr id="110" name="Google Shape;110;p10">
            <a:extLst>
              <a:ext uri="{FF2B5EF4-FFF2-40B4-BE49-F238E27FC236}">
                <a16:creationId xmlns:a16="http://schemas.microsoft.com/office/drawing/2014/main" id="{62DA0FBF-53D4-5F61-DD13-187F26C11FB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45600" y="637588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dirty="0">
                <a:solidFill>
                  <a:srgbClr val="FF0000"/>
                </a:solidFill>
              </a:rPr>
              <a:t>21</a:t>
            </a:fld>
            <a:endParaRPr sz="1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11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D674F-4910-9C13-66AB-5E91E544A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DBF23A-51C6-AD8E-577B-5E0B4DCE1595}"/>
              </a:ext>
            </a:extLst>
          </p:cNvPr>
          <p:cNvGraphicFramePr>
            <a:graphicFrameLocks noGrp="1"/>
          </p:cNvGraphicFramePr>
          <p:nvPr/>
        </p:nvGraphicFramePr>
        <p:xfrm>
          <a:off x="514119" y="1743612"/>
          <a:ext cx="4197448" cy="2044328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140386">
                  <a:extLst>
                    <a:ext uri="{9D8B030D-6E8A-4147-A177-3AD203B41FA5}">
                      <a16:colId xmlns:a16="http://schemas.microsoft.com/office/drawing/2014/main" val="1167441122"/>
                    </a:ext>
                  </a:extLst>
                </a:gridCol>
                <a:gridCol w="801999">
                  <a:extLst>
                    <a:ext uri="{9D8B030D-6E8A-4147-A177-3AD203B41FA5}">
                      <a16:colId xmlns:a16="http://schemas.microsoft.com/office/drawing/2014/main" val="1104615122"/>
                    </a:ext>
                  </a:extLst>
                </a:gridCol>
                <a:gridCol w="720897">
                  <a:extLst>
                    <a:ext uri="{9D8B030D-6E8A-4147-A177-3AD203B41FA5}">
                      <a16:colId xmlns:a16="http://schemas.microsoft.com/office/drawing/2014/main" val="3657080215"/>
                    </a:ext>
                  </a:extLst>
                </a:gridCol>
                <a:gridCol w="711867">
                  <a:extLst>
                    <a:ext uri="{9D8B030D-6E8A-4147-A177-3AD203B41FA5}">
                      <a16:colId xmlns:a16="http://schemas.microsoft.com/office/drawing/2014/main" val="620674978"/>
                    </a:ext>
                  </a:extLst>
                </a:gridCol>
                <a:gridCol w="822299">
                  <a:extLst>
                    <a:ext uri="{9D8B030D-6E8A-4147-A177-3AD203B41FA5}">
                      <a16:colId xmlns:a16="http://schemas.microsoft.com/office/drawing/2014/main" val="2463739761"/>
                    </a:ext>
                  </a:extLst>
                </a:gridCol>
              </a:tblGrid>
              <a:tr h="511082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PC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TC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SC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NSC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Conf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721414"/>
                  </a:ext>
                </a:extLst>
              </a:tr>
              <a:tr h="51108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718975"/>
                  </a:ext>
                </a:extLst>
              </a:tr>
              <a:tr h="511082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140079"/>
                  </a:ext>
                </a:extLst>
              </a:tr>
              <a:tr h="511082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49712"/>
                  </a:ext>
                </a:extLst>
              </a:tr>
            </a:tbl>
          </a:graphicData>
        </a:graphic>
      </p:graphicFrame>
      <p:sp>
        <p:nvSpPr>
          <p:cNvPr id="7" name="Title 2">
            <a:extLst>
              <a:ext uri="{FF2B5EF4-FFF2-40B4-BE49-F238E27FC236}">
                <a16:creationId xmlns:a16="http://schemas.microsoft.com/office/drawing/2014/main" id="{0998BB92-194E-4B3A-317B-6D5A922EF600}"/>
              </a:ext>
            </a:extLst>
          </p:cNvPr>
          <p:cNvSpPr txBox="1">
            <a:spLocks/>
          </p:cNvSpPr>
          <p:nvPr/>
        </p:nvSpPr>
        <p:spPr>
          <a:xfrm>
            <a:off x="324294" y="117032"/>
            <a:ext cx="11516831" cy="1343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New loop termination buffer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B77A131-55E4-C97C-C649-194461E103E8}"/>
              </a:ext>
            </a:extLst>
          </p:cNvPr>
          <p:cNvCxnSpPr/>
          <p:nvPr/>
        </p:nvCxnSpPr>
        <p:spPr>
          <a:xfrm flipV="1">
            <a:off x="353075" y="1104987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Arrow: Right 1">
            <a:extLst>
              <a:ext uri="{FF2B5EF4-FFF2-40B4-BE49-F238E27FC236}">
                <a16:creationId xmlns:a16="http://schemas.microsoft.com/office/drawing/2014/main" id="{C34EF61A-55D9-8BF9-98F9-E14E7060EF98}"/>
              </a:ext>
            </a:extLst>
          </p:cNvPr>
          <p:cNvSpPr/>
          <p:nvPr/>
        </p:nvSpPr>
        <p:spPr>
          <a:xfrm>
            <a:off x="5114990" y="2576762"/>
            <a:ext cx="1313447" cy="290763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1DF57F-2EDC-DAC4-7AED-0D5158594E1F}"/>
              </a:ext>
            </a:extLst>
          </p:cNvPr>
          <p:cNvGraphicFramePr>
            <a:graphicFrameLocks noGrp="1"/>
          </p:cNvGraphicFramePr>
          <p:nvPr/>
        </p:nvGraphicFramePr>
        <p:xfrm>
          <a:off x="6698511" y="1718930"/>
          <a:ext cx="4456000" cy="2015651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096325">
                  <a:extLst>
                    <a:ext uri="{9D8B030D-6E8A-4147-A177-3AD203B41FA5}">
                      <a16:colId xmlns:a16="http://schemas.microsoft.com/office/drawing/2014/main" val="1167441122"/>
                    </a:ext>
                  </a:extLst>
                </a:gridCol>
                <a:gridCol w="965706">
                  <a:extLst>
                    <a:ext uri="{9D8B030D-6E8A-4147-A177-3AD203B41FA5}">
                      <a16:colId xmlns:a16="http://schemas.microsoft.com/office/drawing/2014/main" val="1104615122"/>
                    </a:ext>
                  </a:extLst>
                </a:gridCol>
                <a:gridCol w="755718">
                  <a:extLst>
                    <a:ext uri="{9D8B030D-6E8A-4147-A177-3AD203B41FA5}">
                      <a16:colId xmlns:a16="http://schemas.microsoft.com/office/drawing/2014/main" val="3657080215"/>
                    </a:ext>
                  </a:extLst>
                </a:gridCol>
                <a:gridCol w="765299">
                  <a:extLst>
                    <a:ext uri="{9D8B030D-6E8A-4147-A177-3AD203B41FA5}">
                      <a16:colId xmlns:a16="http://schemas.microsoft.com/office/drawing/2014/main" val="620674978"/>
                    </a:ext>
                  </a:extLst>
                </a:gridCol>
                <a:gridCol w="872952">
                  <a:extLst>
                    <a:ext uri="{9D8B030D-6E8A-4147-A177-3AD203B41FA5}">
                      <a16:colId xmlns:a16="http://schemas.microsoft.com/office/drawing/2014/main" val="2463739761"/>
                    </a:ext>
                  </a:extLst>
                </a:gridCol>
              </a:tblGrid>
              <a:tr h="59723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PC</a:t>
                      </a:r>
                    </a:p>
                  </a:txBody>
                  <a:tcPr anchor="ctr">
                    <a:lnL w="28575">
                      <a:solidFill>
                        <a:schemeClr val="tx1"/>
                      </a:solidFill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TBA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TC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NSC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err="1">
                          <a:solidFill>
                            <a:schemeClr val="tx1"/>
                          </a:solidFill>
                        </a:rPr>
                        <a:t>Pf_C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721414"/>
                  </a:ext>
                </a:extLst>
              </a:tr>
              <a:tr h="47280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718975"/>
                  </a:ext>
                </a:extLst>
              </a:tr>
              <a:tr h="472807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140079"/>
                  </a:ext>
                </a:extLst>
              </a:tr>
              <a:tr h="472807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4971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02D495B-2CBE-A87C-E69C-254DB294DB8B}"/>
              </a:ext>
            </a:extLst>
          </p:cNvPr>
          <p:cNvSpPr txBox="1"/>
          <p:nvPr/>
        </p:nvSpPr>
        <p:spPr>
          <a:xfrm>
            <a:off x="448385" y="4072782"/>
            <a:ext cx="460207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TC: Trip counter</a:t>
            </a:r>
          </a:p>
          <a:p>
            <a:r>
              <a:rPr lang="en-US"/>
              <a:t>SC: Speculative Iteration counter</a:t>
            </a:r>
          </a:p>
          <a:p>
            <a:r>
              <a:rPr lang="en-US"/>
              <a:t>NSC : Non-Speculative iteration counter</a:t>
            </a:r>
          </a:p>
          <a:p>
            <a:r>
              <a:rPr lang="en-US"/>
              <a:t>Conf : Confidence bit</a:t>
            </a:r>
          </a:p>
          <a:p>
            <a:r>
              <a:rPr lang="en-US"/>
              <a:t>TBA : Target Branch address</a:t>
            </a:r>
          </a:p>
          <a:p>
            <a:r>
              <a:rPr lang="en-US" err="1"/>
              <a:t>Pf_C</a:t>
            </a:r>
            <a:r>
              <a:rPr lang="en-US"/>
              <a:t> : Count prefetch issued for a PC</a:t>
            </a:r>
          </a:p>
        </p:txBody>
      </p:sp>
    </p:spTree>
    <p:extLst>
      <p:ext uri="{BB962C8B-B14F-4D97-AF65-F5344CB8AC3E}">
        <p14:creationId xmlns:p14="http://schemas.microsoft.com/office/powerpoint/2010/main" val="367514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9B44F-E2FB-AB02-DB07-68B9368DD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C7B355-01F3-354F-F271-3062F85516F1}"/>
              </a:ext>
            </a:extLst>
          </p:cNvPr>
          <p:cNvSpPr txBox="1"/>
          <p:nvPr/>
        </p:nvSpPr>
        <p:spPr>
          <a:xfrm>
            <a:off x="2212914" y="2738955"/>
            <a:ext cx="8127999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>
                <a:solidFill>
                  <a:schemeClr val="tx2">
                    <a:lumMod val="76000"/>
                    <a:lumOff val="24000"/>
                  </a:schemeClr>
                </a:solidFill>
                <a:latin typeface="Aptos Display"/>
              </a:rPr>
              <a:t>Test Cases  </a:t>
            </a:r>
            <a:endParaRPr lang="en-US" sz="3600">
              <a:solidFill>
                <a:schemeClr val="tx2">
                  <a:lumMod val="76000"/>
                  <a:lumOff val="24000"/>
                </a:schemeClr>
              </a:solidFill>
              <a:latin typeface="Aptos" panose="020B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21651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FE579-9C4E-6C2D-A4CA-30CC1157D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4B071FD3-1EAA-5D79-E571-0F35BBD60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824" y="1345377"/>
            <a:ext cx="5898798" cy="41578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A040043-226F-9708-3ABE-673E2CC3B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Loop iteration count with Nested loop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6DEC15F-5B1F-5FAA-E805-60C5C8F75C83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CBAA3C-5E2E-ED49-E6CB-BD5993B1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5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2468DAA-BD8B-282B-7249-13D9B49C067E}"/>
              </a:ext>
            </a:extLst>
          </p:cNvPr>
          <p:cNvSpPr/>
          <p:nvPr/>
        </p:nvSpPr>
        <p:spPr>
          <a:xfrm>
            <a:off x="509888" y="836037"/>
            <a:ext cx="1512141" cy="3712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Testcase 2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60E5744-592E-6096-D4E6-52BDF9A6B70D}"/>
              </a:ext>
            </a:extLst>
          </p:cNvPr>
          <p:cNvSpPr/>
          <p:nvPr/>
        </p:nvSpPr>
        <p:spPr>
          <a:xfrm>
            <a:off x="5105014" y="4049786"/>
            <a:ext cx="5672348" cy="24125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EC3B6D3D-4B4E-51AC-5819-AFFAC213DB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540" b="225"/>
          <a:stretch>
            <a:fillRect/>
          </a:stretch>
        </p:blipFill>
        <p:spPr>
          <a:xfrm>
            <a:off x="583729" y="1352432"/>
            <a:ext cx="3047274" cy="41625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488E3C-D3D6-4B3D-D02B-55FE58A776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6" r="-1197" b="-17241"/>
          <a:stretch>
            <a:fillRect/>
          </a:stretch>
        </p:blipFill>
        <p:spPr>
          <a:xfrm>
            <a:off x="583693" y="5805664"/>
            <a:ext cx="9554670" cy="6476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95F539-A06B-2B68-EEC9-1E2989EB4C31}"/>
              </a:ext>
            </a:extLst>
          </p:cNvPr>
          <p:cNvSpPr/>
          <p:nvPr/>
        </p:nvSpPr>
        <p:spPr>
          <a:xfrm>
            <a:off x="5105014" y="4501341"/>
            <a:ext cx="5672348" cy="2412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5F9B71-86AE-EA3C-E761-15958F799C36}"/>
              </a:ext>
            </a:extLst>
          </p:cNvPr>
          <p:cNvSpPr/>
          <p:nvPr/>
        </p:nvSpPr>
        <p:spPr>
          <a:xfrm>
            <a:off x="1511533" y="3467376"/>
            <a:ext cx="1906893" cy="1011053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22C8A1-6232-9B01-1505-086EC7773096}"/>
              </a:ext>
            </a:extLst>
          </p:cNvPr>
          <p:cNvSpPr/>
          <p:nvPr/>
        </p:nvSpPr>
        <p:spPr>
          <a:xfrm>
            <a:off x="1024230" y="2406222"/>
            <a:ext cx="2546596" cy="240334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0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8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8ACA0-4F9F-F1E8-70FF-0BCD23197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96644F-A820-04E5-82B2-4C4FC9CAB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Loop iteration count, loop with if break condition without</a:t>
            </a:r>
            <a:endParaRPr lang="en-US" sz="3500" err="1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0C2BF5B-8E94-3A51-5C74-5AD5B8E36119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20CB30-C045-BA5D-6E34-A5327422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6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27EF88F-470A-A86D-C941-B8F655288209}"/>
              </a:ext>
            </a:extLst>
          </p:cNvPr>
          <p:cNvSpPr/>
          <p:nvPr/>
        </p:nvSpPr>
        <p:spPr>
          <a:xfrm>
            <a:off x="509888" y="877226"/>
            <a:ext cx="1512141" cy="3712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Testcase 3</a:t>
            </a:r>
          </a:p>
        </p:txBody>
      </p:sp>
      <p:pic>
        <p:nvPicPr>
          <p:cNvPr id="7" name="Picture 6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49A980C5-6E7F-F54C-816A-AA21C25BB0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5" r="-3647" b="-2786"/>
          <a:stretch>
            <a:fillRect/>
          </a:stretch>
        </p:blipFill>
        <p:spPr>
          <a:xfrm>
            <a:off x="354531" y="1463118"/>
            <a:ext cx="3477815" cy="3808437"/>
          </a:xfrm>
          <a:prstGeom prst="rect">
            <a:avLst/>
          </a:prstGeom>
        </p:spPr>
      </p:pic>
      <p:pic>
        <p:nvPicPr>
          <p:cNvPr id="8" name="Picture 7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B571C66A-2191-6EFA-A0B7-6425243148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2" r="-2062" b="-1462"/>
          <a:stretch>
            <a:fillRect/>
          </a:stretch>
        </p:blipFill>
        <p:spPr>
          <a:xfrm>
            <a:off x="4920306" y="1463547"/>
            <a:ext cx="6435564" cy="35644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916C2F2-05BD-832B-C2EB-99126B39DA6B}"/>
              </a:ext>
            </a:extLst>
          </p:cNvPr>
          <p:cNvSpPr/>
          <p:nvPr/>
        </p:nvSpPr>
        <p:spPr>
          <a:xfrm>
            <a:off x="5105014" y="4018893"/>
            <a:ext cx="5907914" cy="2112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CD9F02-A6A9-41E7-08F1-FD111CC7F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184" y="5692474"/>
            <a:ext cx="10048875" cy="3333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7409B9F-289E-E271-DF1C-E1848C9E39B5}"/>
              </a:ext>
            </a:extLst>
          </p:cNvPr>
          <p:cNvSpPr/>
          <p:nvPr/>
        </p:nvSpPr>
        <p:spPr>
          <a:xfrm>
            <a:off x="5105014" y="3308380"/>
            <a:ext cx="5898888" cy="24125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462977-FC00-41B3-3828-D340CB0A2F3C}"/>
              </a:ext>
            </a:extLst>
          </p:cNvPr>
          <p:cNvSpPr/>
          <p:nvPr/>
        </p:nvSpPr>
        <p:spPr>
          <a:xfrm>
            <a:off x="1284993" y="3045187"/>
            <a:ext cx="1906893" cy="1011053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9ED494-E2D9-757E-B2FB-ADCACCD385D2}"/>
              </a:ext>
            </a:extLst>
          </p:cNvPr>
          <p:cNvSpPr/>
          <p:nvPr/>
        </p:nvSpPr>
        <p:spPr>
          <a:xfrm>
            <a:off x="777095" y="2272357"/>
            <a:ext cx="2958487" cy="211502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4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743E2-580E-F32A-F5A2-D173D776E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F5BBDC6B-96FA-B4D7-BB56-D60130360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675" y="1410582"/>
            <a:ext cx="6295320" cy="378283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685C1A2-3055-9CA4-EE33-6A328BB71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Loop iteration count, loop with if condition   </a:t>
            </a:r>
            <a:endParaRPr lang="en-US" sz="3500">
              <a:solidFill>
                <a:srgbClr val="000000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889EF88-C8B1-0640-3636-2CA54776CB76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55BBB-A7AA-D066-BEF1-CCFBCB822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7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C196C69-D35E-E8A7-41A9-47F5CDAF6933}"/>
              </a:ext>
            </a:extLst>
          </p:cNvPr>
          <p:cNvSpPr/>
          <p:nvPr/>
        </p:nvSpPr>
        <p:spPr>
          <a:xfrm>
            <a:off x="509888" y="877226"/>
            <a:ext cx="1512141" cy="3712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Testcase 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BDA112-9E70-DF2D-14D4-16F88AEF1C87}"/>
              </a:ext>
            </a:extLst>
          </p:cNvPr>
          <p:cNvSpPr/>
          <p:nvPr/>
        </p:nvSpPr>
        <p:spPr>
          <a:xfrm>
            <a:off x="4841607" y="3734892"/>
            <a:ext cx="5935755" cy="2224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D38E821C-28EE-4F82-B91E-336FB4332B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5014" b="-1571"/>
          <a:stretch>
            <a:fillRect/>
          </a:stretch>
        </p:blipFill>
        <p:spPr>
          <a:xfrm>
            <a:off x="510646" y="1534701"/>
            <a:ext cx="3550917" cy="36570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6CCEE4-2D89-E22E-CC42-941323C49F2E}"/>
              </a:ext>
            </a:extLst>
          </p:cNvPr>
          <p:cNvSpPr/>
          <p:nvPr/>
        </p:nvSpPr>
        <p:spPr>
          <a:xfrm>
            <a:off x="1436274" y="3053451"/>
            <a:ext cx="1906893" cy="1029867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EABC72-3B06-51D8-3E27-A187C363B924}"/>
              </a:ext>
            </a:extLst>
          </p:cNvPr>
          <p:cNvSpPr/>
          <p:nvPr/>
        </p:nvSpPr>
        <p:spPr>
          <a:xfrm>
            <a:off x="986600" y="2265111"/>
            <a:ext cx="2857040" cy="218697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B9A641-3D1F-6BF5-4CCB-46D2E39808AC}"/>
              </a:ext>
            </a:extLst>
          </p:cNvPr>
          <p:cNvSpPr/>
          <p:nvPr/>
        </p:nvSpPr>
        <p:spPr>
          <a:xfrm>
            <a:off x="4822792" y="3264521"/>
            <a:ext cx="5935755" cy="22243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C5D45E-A656-5F9C-E318-84B7C3C56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048" y="5605228"/>
            <a:ext cx="99822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06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D91FC-B337-4E0C-E114-E549BF821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8940AF-9E33-610A-D455-2BBC8A4C5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How do we capture this </a:t>
            </a:r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  <a:ea typeface="+mj-lt"/>
                <a:cs typeface="+mj-lt"/>
              </a:rPr>
              <a:t>behavior</a:t>
            </a:r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 ? </a:t>
            </a:r>
            <a:endParaRPr lang="en-US" sz="3500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1B34C31-5278-0A6E-FF9E-A6812BEBD988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3C1166-B387-243F-4494-A7F4C0719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8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5198CF2-DE6B-37C2-81DE-D8CE21B019E7}"/>
              </a:ext>
            </a:extLst>
          </p:cNvPr>
          <p:cNvSpPr/>
          <p:nvPr/>
        </p:nvSpPr>
        <p:spPr>
          <a:xfrm>
            <a:off x="10190110" y="246930"/>
            <a:ext cx="1512141" cy="3712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Testcase 4</a:t>
            </a:r>
          </a:p>
        </p:txBody>
      </p:sp>
      <p:pic>
        <p:nvPicPr>
          <p:cNvPr id="2" name="Picture 1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E18209D4-64D4-83CF-2B4D-97619BDEA0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5014" b="-1571"/>
          <a:stretch>
            <a:fillRect/>
          </a:stretch>
        </p:blipFill>
        <p:spPr>
          <a:xfrm>
            <a:off x="87313" y="847961"/>
            <a:ext cx="2487880" cy="262218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D0B0E31-6F8F-2F34-0501-D2B24FD2E0E7}"/>
              </a:ext>
            </a:extLst>
          </p:cNvPr>
          <p:cNvGrpSpPr/>
          <p:nvPr/>
        </p:nvGrpSpPr>
        <p:grpSpPr>
          <a:xfrm>
            <a:off x="-5585" y="3470805"/>
            <a:ext cx="5608580" cy="3368912"/>
            <a:chOff x="-5585" y="3470805"/>
            <a:chExt cx="5608580" cy="3368912"/>
          </a:xfrm>
        </p:grpSpPr>
        <p:pic>
          <p:nvPicPr>
            <p:cNvPr id="11" name="Picture 10" descr="A screenshot of a computer code&#10;&#10;AI-generated content may be incorrect.">
              <a:extLst>
                <a:ext uri="{FF2B5EF4-FFF2-40B4-BE49-F238E27FC236}">
                  <a16:creationId xmlns:a16="http://schemas.microsoft.com/office/drawing/2014/main" id="{B69AE212-F1D8-57C0-44A0-B2459044F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585" y="3470805"/>
              <a:ext cx="5608580" cy="336891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568049-33C7-CD6A-20FD-EF4F7B342B8F}"/>
                </a:ext>
              </a:extLst>
            </p:cNvPr>
            <p:cNvSpPr/>
            <p:nvPr/>
          </p:nvSpPr>
          <p:spPr>
            <a:xfrm>
              <a:off x="194347" y="5550522"/>
              <a:ext cx="5286644" cy="19421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F28225A-8BA5-DF11-6414-17763955AD32}"/>
                </a:ext>
              </a:extLst>
            </p:cNvPr>
            <p:cNvSpPr/>
            <p:nvPr/>
          </p:nvSpPr>
          <p:spPr>
            <a:xfrm>
              <a:off x="175532" y="5127188"/>
              <a:ext cx="5286644" cy="194215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53017F6-5AAB-F3C9-EBFA-A99E0F5F7763}"/>
              </a:ext>
            </a:extLst>
          </p:cNvPr>
          <p:cNvSpPr/>
          <p:nvPr/>
        </p:nvSpPr>
        <p:spPr>
          <a:xfrm>
            <a:off x="730719" y="1943377"/>
            <a:ext cx="1436525" cy="757053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8976E0-D384-EEE4-9A13-B2D4214791D1}"/>
              </a:ext>
            </a:extLst>
          </p:cNvPr>
          <p:cNvSpPr/>
          <p:nvPr/>
        </p:nvSpPr>
        <p:spPr>
          <a:xfrm>
            <a:off x="356304" y="1390223"/>
            <a:ext cx="2113855" cy="159431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1B525DC-8E9C-E253-75EC-A385D17C2942}"/>
              </a:ext>
            </a:extLst>
          </p:cNvPr>
          <p:cNvSpPr/>
          <p:nvPr/>
        </p:nvSpPr>
        <p:spPr>
          <a:xfrm>
            <a:off x="3927015" y="1035310"/>
            <a:ext cx="7425828" cy="9085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The iteration count of loop is affected because of  "IF condition" with break statement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DD6F760-8EB0-34BA-2E47-3D55594A484F}"/>
              </a:ext>
            </a:extLst>
          </p:cNvPr>
          <p:cNvSpPr/>
          <p:nvPr/>
        </p:nvSpPr>
        <p:spPr>
          <a:xfrm>
            <a:off x="3939194" y="1037192"/>
            <a:ext cx="7425828" cy="9085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To capture this behavior, we need to find in which loop does this "IF condition" present because we could have multiple loops in our program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E2862DC-35FB-1D69-2FE9-5686325C2E8C}"/>
              </a:ext>
            </a:extLst>
          </p:cNvPr>
          <p:cNvSpPr/>
          <p:nvPr/>
        </p:nvSpPr>
        <p:spPr>
          <a:xfrm>
            <a:off x="3931668" y="2186777"/>
            <a:ext cx="7425828" cy="9085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There are two trends of "IF condition" statement first when it terminate a loop and when it does not terminate a loop  </a:t>
            </a:r>
          </a:p>
        </p:txBody>
      </p:sp>
    </p:spTree>
    <p:extLst>
      <p:ext uri="{BB962C8B-B14F-4D97-AF65-F5344CB8AC3E}">
        <p14:creationId xmlns:p14="http://schemas.microsoft.com/office/powerpoint/2010/main" val="238033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1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61291-8531-6145-C253-D6EDAF0C0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E2C1793D-404D-D3B6-58BF-F19EDF4C8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85" y="3470805"/>
            <a:ext cx="5608580" cy="336891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E6F44CB-25C6-83B3-6341-04FA505B9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36" y="117032"/>
            <a:ext cx="11346668" cy="6278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How do we capture this </a:t>
            </a:r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  <a:ea typeface="+mj-lt"/>
                <a:cs typeface="+mj-lt"/>
              </a:rPr>
              <a:t>behavior</a:t>
            </a:r>
            <a:r>
              <a:rPr lang="en-US" sz="3500" b="1">
                <a:solidFill>
                  <a:schemeClr val="tx2">
                    <a:lumMod val="76000"/>
                    <a:lumOff val="24000"/>
                  </a:schemeClr>
                </a:solidFill>
              </a:rPr>
              <a:t> ? </a:t>
            </a:r>
            <a:endParaRPr lang="en-US" sz="3500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7F50F85-AD51-5B2C-3DCF-EC260B96F652}"/>
              </a:ext>
            </a:extLst>
          </p:cNvPr>
          <p:cNvCxnSpPr/>
          <p:nvPr/>
        </p:nvCxnSpPr>
        <p:spPr>
          <a:xfrm flipV="1">
            <a:off x="353075" y="791135"/>
            <a:ext cx="11338711" cy="547"/>
          </a:xfrm>
          <a:prstGeom prst="straightConnector1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87F4C-9728-B368-A6AD-44E28077E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9</a:t>
            </a:fld>
            <a:endParaRPr lang="en-US" sz="1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51F91B-6BC0-4055-3915-44C23CDB1552}"/>
              </a:ext>
            </a:extLst>
          </p:cNvPr>
          <p:cNvSpPr/>
          <p:nvPr/>
        </p:nvSpPr>
        <p:spPr>
          <a:xfrm>
            <a:off x="10190110" y="246930"/>
            <a:ext cx="1512141" cy="3712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Testcase 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52489A-273E-1BE4-ABBA-1B49A6AF8D5A}"/>
              </a:ext>
            </a:extLst>
          </p:cNvPr>
          <p:cNvSpPr/>
          <p:nvPr/>
        </p:nvSpPr>
        <p:spPr>
          <a:xfrm>
            <a:off x="194347" y="5550522"/>
            <a:ext cx="5286644" cy="194215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6C508305-8FCF-6593-3CD2-CA666DFC82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5014" b="-1571"/>
          <a:stretch>
            <a:fillRect/>
          </a:stretch>
        </p:blipFill>
        <p:spPr>
          <a:xfrm>
            <a:off x="87313" y="847961"/>
            <a:ext cx="2487880" cy="262218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2306CA9-3D5B-0214-BB60-E8B43F03FA4F}"/>
              </a:ext>
            </a:extLst>
          </p:cNvPr>
          <p:cNvSpPr/>
          <p:nvPr/>
        </p:nvSpPr>
        <p:spPr>
          <a:xfrm>
            <a:off x="184940" y="4308744"/>
            <a:ext cx="5286644" cy="194215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103130-AE0F-62B1-6885-C815BF7CA035}"/>
              </a:ext>
            </a:extLst>
          </p:cNvPr>
          <p:cNvSpPr/>
          <p:nvPr/>
        </p:nvSpPr>
        <p:spPr>
          <a:xfrm>
            <a:off x="730719" y="1943377"/>
            <a:ext cx="1436525" cy="757053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4EF0E3-378F-7198-33A8-6E61F7D142A0}"/>
              </a:ext>
            </a:extLst>
          </p:cNvPr>
          <p:cNvSpPr/>
          <p:nvPr/>
        </p:nvSpPr>
        <p:spPr>
          <a:xfrm>
            <a:off x="356304" y="1390223"/>
            <a:ext cx="2113855" cy="159431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7C49B67-6F23-8EB7-EBDD-D93D93D1A986}"/>
              </a:ext>
            </a:extLst>
          </p:cNvPr>
          <p:cNvSpPr/>
          <p:nvPr/>
        </p:nvSpPr>
        <p:spPr>
          <a:xfrm>
            <a:off x="4667962" y="924264"/>
            <a:ext cx="3327769" cy="3712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42900" indent="-342900" algn="ctr">
              <a:buAutoNum type="arabicPeriod"/>
            </a:pPr>
            <a:r>
              <a:rPr lang="en-US">
                <a:solidFill>
                  <a:schemeClr val="tx1"/>
                </a:solidFill>
              </a:rPr>
              <a:t>When loop get terminated 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9043CE5-7819-20E5-846D-311F72663B8F}"/>
              </a:ext>
            </a:extLst>
          </p:cNvPr>
          <p:cNvSpPr/>
          <p:nvPr/>
        </p:nvSpPr>
        <p:spPr>
          <a:xfrm>
            <a:off x="5865754" y="1455636"/>
            <a:ext cx="1956117" cy="370827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PC: Loop Start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A7B2266-DE86-77D3-3AF4-0F33BCD473C0}"/>
              </a:ext>
            </a:extLst>
          </p:cNvPr>
          <p:cNvSpPr/>
          <p:nvPr/>
        </p:nvSpPr>
        <p:spPr>
          <a:xfrm>
            <a:off x="5865754" y="3045488"/>
            <a:ext cx="1956117" cy="370827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PC: Loop End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5CA3C-7437-969B-C2A1-C4F3F099DCED}"/>
              </a:ext>
            </a:extLst>
          </p:cNvPr>
          <p:cNvSpPr/>
          <p:nvPr/>
        </p:nvSpPr>
        <p:spPr>
          <a:xfrm>
            <a:off x="158599" y="5129070"/>
            <a:ext cx="5286644" cy="19421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660999-2E6E-9337-26A2-FDCC53EFD6D1}"/>
              </a:ext>
            </a:extLst>
          </p:cNvPr>
          <p:cNvSpPr/>
          <p:nvPr/>
        </p:nvSpPr>
        <p:spPr>
          <a:xfrm>
            <a:off x="186821" y="5956922"/>
            <a:ext cx="5286644" cy="19421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7B5223E-40FD-43D0-59EC-40F93C59E282}"/>
              </a:ext>
            </a:extLst>
          </p:cNvPr>
          <p:cNvSpPr/>
          <p:nvPr/>
        </p:nvSpPr>
        <p:spPr>
          <a:xfrm>
            <a:off x="6319191" y="2228925"/>
            <a:ext cx="2285376" cy="3708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PC: IF Cond. Check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36844BC-3448-AF31-F209-7211BC7F33B3}"/>
              </a:ext>
            </a:extLst>
          </p:cNvPr>
          <p:cNvSpPr/>
          <p:nvPr/>
        </p:nvSpPr>
        <p:spPr>
          <a:xfrm>
            <a:off x="6319191" y="3818777"/>
            <a:ext cx="2285376" cy="3708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PC: IF cond. target</a:t>
            </a:r>
          </a:p>
        </p:txBody>
      </p:sp>
      <p:sp>
        <p:nvSpPr>
          <p:cNvPr id="26" name="Right Brace 25">
            <a:extLst>
              <a:ext uri="{FF2B5EF4-FFF2-40B4-BE49-F238E27FC236}">
                <a16:creationId xmlns:a16="http://schemas.microsoft.com/office/drawing/2014/main" id="{F2A75CFA-214F-0DAA-7391-970F98399C2D}"/>
              </a:ext>
            </a:extLst>
          </p:cNvPr>
          <p:cNvSpPr/>
          <p:nvPr/>
        </p:nvSpPr>
        <p:spPr>
          <a:xfrm>
            <a:off x="8605314" y="2416763"/>
            <a:ext cx="268336" cy="158232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2F15C5-BDC2-48A6-4473-A6102D7EC5EB}"/>
              </a:ext>
            </a:extLst>
          </p:cNvPr>
          <p:cNvSpPr txBox="1"/>
          <p:nvPr/>
        </p:nvSpPr>
        <p:spPr>
          <a:xfrm>
            <a:off x="8896999" y="2879222"/>
            <a:ext cx="234168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oogle Sans Text"/>
              </a:rPr>
              <a:t>Taken only when IF condition is satisfied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3D1F54C-6CF1-4F8E-A4E1-DAEC999D31B7}"/>
              </a:ext>
            </a:extLst>
          </p:cNvPr>
          <p:cNvSpPr/>
          <p:nvPr/>
        </p:nvSpPr>
        <p:spPr>
          <a:xfrm>
            <a:off x="6013948" y="4660426"/>
            <a:ext cx="5432628" cy="7402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oogle Sans Text"/>
              </a:rPr>
              <a:t>We will search above pattern in loop buffer and then update the trip count of loop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7D22F97-EBA9-EF87-32AB-0553A26B70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921" t="8381" r="37126" b="14815"/>
          <a:stretch>
            <a:fillRect/>
          </a:stretch>
        </p:blipFill>
        <p:spPr>
          <a:xfrm>
            <a:off x="5688455" y="5748814"/>
            <a:ext cx="6368161" cy="18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3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8" grpId="0" animBg="1"/>
      <p:bldP spid="12" grpId="0" animBg="1"/>
      <p:bldP spid="15" grpId="0" animBg="1"/>
      <p:bldP spid="17" grpId="0" animBg="1"/>
      <p:bldP spid="22" grpId="0" animBg="1"/>
      <p:bldP spid="25" grpId="0" animBg="1"/>
      <p:bldP spid="26" grpId="0" animBg="1"/>
      <p:bldP spid="28" grpId="0"/>
      <p:bldP spid="2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Where speculative iteration counter is used? </vt:lpstr>
      <vt:lpstr>PowerPoint Presentation</vt:lpstr>
      <vt:lpstr>PowerPoint Presentation</vt:lpstr>
      <vt:lpstr>Loop iteration count with Nested loop</vt:lpstr>
      <vt:lpstr>Loop iteration count, loop with if break condition without</vt:lpstr>
      <vt:lpstr>Loop iteration count, loop with if condition   </vt:lpstr>
      <vt:lpstr>How do we capture this behavior ? </vt:lpstr>
      <vt:lpstr>How do we capture this behavior ? </vt:lpstr>
      <vt:lpstr>How do we capture this behavior ? </vt:lpstr>
      <vt:lpstr>How do we know which branch path is taken for trip count ? </vt:lpstr>
      <vt:lpstr>How do we know which branch path is taken for trip count ? </vt:lpstr>
      <vt:lpstr>Testcase 6</vt:lpstr>
      <vt:lpstr>Testcase 7</vt:lpstr>
      <vt:lpstr>What is the accuracy of predicted loop iteration count ? </vt:lpstr>
      <vt:lpstr>Simulation parameter</vt:lpstr>
      <vt:lpstr>Loop iteration count accuracy for SPEC CPU2017 workload</vt:lpstr>
      <vt:lpstr>What are we missing? </vt:lpstr>
      <vt:lpstr>New design of  loop iteration count buffer</vt:lpstr>
      <vt:lpstr>Loop iteration count accuracy for SPEC workload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21</cp:revision>
  <dcterms:created xsi:type="dcterms:W3CDTF">2026-06-18T00:56:43Z</dcterms:created>
  <dcterms:modified xsi:type="dcterms:W3CDTF">2026-06-18T01:00:58Z</dcterms:modified>
</cp:coreProperties>
</file>